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417" r:id="rId2"/>
    <p:sldId id="256" r:id="rId3"/>
    <p:sldId id="257" r:id="rId4"/>
    <p:sldId id="421" r:id="rId5"/>
    <p:sldId id="389" r:id="rId6"/>
    <p:sldId id="387" r:id="rId7"/>
    <p:sldId id="391" r:id="rId8"/>
    <p:sldId id="388" r:id="rId9"/>
    <p:sldId id="392" r:id="rId10"/>
    <p:sldId id="390" r:id="rId11"/>
    <p:sldId id="422" r:id="rId12"/>
    <p:sldId id="423" r:id="rId13"/>
    <p:sldId id="424" r:id="rId14"/>
    <p:sldId id="425" r:id="rId15"/>
    <p:sldId id="427" r:id="rId16"/>
    <p:sldId id="480" r:id="rId17"/>
    <p:sldId id="477" r:id="rId18"/>
    <p:sldId id="431" r:id="rId19"/>
    <p:sldId id="433" r:id="rId20"/>
    <p:sldId id="434" r:id="rId21"/>
    <p:sldId id="441" r:id="rId22"/>
    <p:sldId id="442" r:id="rId23"/>
    <p:sldId id="443" r:id="rId24"/>
    <p:sldId id="444" r:id="rId25"/>
    <p:sldId id="445" r:id="rId26"/>
    <p:sldId id="446" r:id="rId27"/>
    <p:sldId id="448" r:id="rId28"/>
    <p:sldId id="438" r:id="rId29"/>
    <p:sldId id="439" r:id="rId30"/>
    <p:sldId id="440" r:id="rId31"/>
    <p:sldId id="407" r:id="rId32"/>
    <p:sldId id="408" r:id="rId33"/>
    <p:sldId id="409" r:id="rId34"/>
    <p:sldId id="476" r:id="rId35"/>
    <p:sldId id="464" r:id="rId36"/>
    <p:sldId id="465" r:id="rId37"/>
    <p:sldId id="471" r:id="rId38"/>
    <p:sldId id="478" r:id="rId39"/>
    <p:sldId id="475" r:id="rId40"/>
    <p:sldId id="453" r:id="rId41"/>
    <p:sldId id="456" r:id="rId42"/>
    <p:sldId id="457" r:id="rId43"/>
    <p:sldId id="458" r:id="rId44"/>
    <p:sldId id="459" r:id="rId45"/>
    <p:sldId id="462" r:id="rId46"/>
    <p:sldId id="481" r:id="rId47"/>
    <p:sldId id="463" r:id="rId48"/>
    <p:sldId id="365" r:id="rId49"/>
  </p:sldIdLst>
  <p:sldSz cx="13004800" cy="9753600"/>
  <p:notesSz cx="6858000" cy="9144000"/>
  <p:defaultTextStyle>
    <a:defPPr>
      <a:defRPr lang="en-US"/>
    </a:defPPr>
    <a:lvl1pPr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1pPr>
    <a:lvl2pPr marL="4572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2pPr>
    <a:lvl3pPr marL="9144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3pPr>
    <a:lvl4pPr marL="13716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4pPr>
    <a:lvl5pPr marL="1828800" algn="ctr" rtl="0" fontAlgn="base">
      <a:spcBef>
        <a:spcPct val="0"/>
      </a:spcBef>
      <a:spcAft>
        <a:spcPct val="0"/>
      </a:spcAft>
      <a:defRPr sz="4000" kern="1200">
        <a:solidFill>
          <a:srgbClr val="3F3F3F"/>
        </a:solidFill>
        <a:latin typeface="Palatino" charset="0"/>
        <a:ea typeface="ヒラギノ明朝 ProN W3" charset="-128"/>
        <a:cs typeface="+mn-cs"/>
        <a:sym typeface="Palatino" charset="0"/>
      </a:defRPr>
    </a:lvl5pPr>
    <a:lvl6pPr marL="2286000" algn="l" defTabSz="914400" rtl="0" eaLnBrk="1" latinLnBrk="0" hangingPunct="1">
      <a:defRPr sz="4000" kern="1200">
        <a:solidFill>
          <a:srgbClr val="3F3F3F"/>
        </a:solidFill>
        <a:latin typeface="Palatino" charset="0"/>
        <a:ea typeface="ヒラギノ明朝 ProN W3" charset="-128"/>
        <a:cs typeface="+mn-cs"/>
        <a:sym typeface="Palatino" charset="0"/>
      </a:defRPr>
    </a:lvl6pPr>
    <a:lvl7pPr marL="2743200" algn="l" defTabSz="914400" rtl="0" eaLnBrk="1" latinLnBrk="0" hangingPunct="1">
      <a:defRPr sz="4000" kern="1200">
        <a:solidFill>
          <a:srgbClr val="3F3F3F"/>
        </a:solidFill>
        <a:latin typeface="Palatino" charset="0"/>
        <a:ea typeface="ヒラギノ明朝 ProN W3" charset="-128"/>
        <a:cs typeface="+mn-cs"/>
        <a:sym typeface="Palatino" charset="0"/>
      </a:defRPr>
    </a:lvl7pPr>
    <a:lvl8pPr marL="3200400" algn="l" defTabSz="914400" rtl="0" eaLnBrk="1" latinLnBrk="0" hangingPunct="1">
      <a:defRPr sz="4000" kern="1200">
        <a:solidFill>
          <a:srgbClr val="3F3F3F"/>
        </a:solidFill>
        <a:latin typeface="Palatino" charset="0"/>
        <a:ea typeface="ヒラギノ明朝 ProN W3" charset="-128"/>
        <a:cs typeface="+mn-cs"/>
        <a:sym typeface="Palatino" charset="0"/>
      </a:defRPr>
    </a:lvl8pPr>
    <a:lvl9pPr marL="3657600" algn="l" defTabSz="914400" rtl="0" eaLnBrk="1" latinLnBrk="0" hangingPunct="1">
      <a:defRPr sz="4000" kern="1200">
        <a:solidFill>
          <a:srgbClr val="3F3F3F"/>
        </a:solidFill>
        <a:latin typeface="Palatino" charset="0"/>
        <a:ea typeface="ヒラギノ明朝 ProN W3" charset="-128"/>
        <a:cs typeface="+mn-cs"/>
        <a:sym typeface="Palatino"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350" y="-1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a:defRPr sz="1200">
                <a:latin typeface="Palatino" charset="0"/>
                <a:ea typeface="ヒラギノ明朝 ProN W3" charset="0"/>
                <a:cs typeface="ヒラギノ明朝 ProN W3" charset="0"/>
                <a:sym typeface="Palatino" charset="0"/>
              </a:defRPr>
            </a:lvl1pPr>
          </a:lstStyle>
          <a:p>
            <a:pPr>
              <a:defRPr/>
            </a:pPr>
            <a:endParaRPr lang="en-US"/>
          </a:p>
        </p:txBody>
      </p:sp>
      <p:sp>
        <p:nvSpPr>
          <p:cNvPr id="1741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Palatino" charset="0"/>
                <a:ea typeface="ヒラギノ明朝 ProN W3" charset="0"/>
                <a:cs typeface="ヒラギノ明朝 ProN W3" charset="0"/>
                <a:sym typeface="Palatino"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l">
              <a:defRPr sz="1200">
                <a:latin typeface="Palatino" charset="0"/>
                <a:ea typeface="ヒラギノ明朝 ProN W3" charset="0"/>
                <a:cs typeface="ヒラギノ明朝 ProN W3" charset="0"/>
                <a:sym typeface="Palatino" charset="0"/>
              </a:defRPr>
            </a:lvl1pPr>
          </a:lstStyle>
          <a:p>
            <a:pPr>
              <a:defRPr/>
            </a:pPr>
            <a:endParaRPr lang="en-US"/>
          </a:p>
        </p:txBody>
      </p:sp>
      <p:sp>
        <p:nvSpPr>
          <p:cNvPr id="1741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atin typeface="Palatino" pitchFamily="2" charset="0"/>
                <a:ea typeface="ヒラギノ明朝 ProN W3" pitchFamily="2" charset="-128"/>
                <a:sym typeface="Palatino" pitchFamily="2" charset="0"/>
              </a:defRPr>
            </a:lvl1pPr>
          </a:lstStyle>
          <a:p>
            <a:pPr>
              <a:defRPr/>
            </a:pPr>
            <a:fld id="{02F0BAA3-EDEF-48FA-9023-02E77B9D594C}" type="slidenum">
              <a:rPr lang="en-US" altLang="en-US"/>
              <a:pPr>
                <a:defRPr/>
              </a:pPr>
              <a:t>‹#›</a:t>
            </a:fld>
            <a:endParaRPr lang="en-US" altLang="en-US"/>
          </a:p>
        </p:txBody>
      </p:sp>
    </p:spTree>
    <p:extLst>
      <p:ext uri="{BB962C8B-B14F-4D97-AF65-F5344CB8AC3E}">
        <p14:creationId xmlns:p14="http://schemas.microsoft.com/office/powerpoint/2010/main" val="171030877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Palatino" charset="0"/>
        <a:ea typeface="MS PGothic" pitchFamily="34" charset="-128"/>
        <a:cs typeface="ＭＳ Ｐゴシック" charset="0"/>
      </a:defRPr>
    </a:lvl1pPr>
    <a:lvl2pPr marL="457200" algn="l" rtl="0" eaLnBrk="0" fontAlgn="base" hangingPunct="0">
      <a:spcBef>
        <a:spcPct val="0"/>
      </a:spcBef>
      <a:spcAft>
        <a:spcPct val="0"/>
      </a:spcAft>
      <a:defRPr sz="1200" kern="1200">
        <a:solidFill>
          <a:schemeClr val="tx1"/>
        </a:solidFill>
        <a:latin typeface="Palatino"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Palatino"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Palatino"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Palatino"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E1443DE2-F508-479C-9247-EDB2520C8BC9}" type="slidenum">
              <a:rPr lang="en-US" altLang="en-US" sz="1200" smtClean="0"/>
              <a:pPr eaLnBrk="1" hangingPunct="1">
                <a:defRPr/>
              </a:pPr>
              <a:t>1</a:t>
            </a:fld>
            <a:endParaRPr lang="en-US" altLang="en-US" sz="1200" smtClean="0"/>
          </a:p>
        </p:txBody>
      </p:sp>
      <p:sp>
        <p:nvSpPr>
          <p:cNvPr id="18434" name="Rectangle 2"/>
          <p:cNvSpPr>
            <a:spLocks noGrp="1" noRot="1" noChangeAspect="1" noChangeArrowheads="1" noTextEdit="1"/>
          </p:cNvSpPr>
          <p:nvPr>
            <p:ph type="sldImg"/>
          </p:nvPr>
        </p:nvSpPr>
        <p:spPr>
          <a:ln/>
          <a:extLst>
            <a:ext uri="{FAA26D3D-D897-4be2-8F04-BA451C77F1D7}"/>
          </a:extLst>
        </p:spPr>
      </p:sp>
      <p:sp>
        <p:nvSpPr>
          <p:cNvPr id="18435"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3AA62F9E-EB5B-41D9-9937-6DC806BF10F9}" type="slidenum">
              <a:rPr lang="en-US" altLang="en-US" sz="1200" smtClean="0"/>
              <a:pPr eaLnBrk="1" hangingPunct="1">
                <a:defRPr/>
              </a:pPr>
              <a:t>14</a:t>
            </a:fld>
            <a:endParaRPr lang="en-US" altLang="en-US" sz="1200" smtClean="0"/>
          </a:p>
        </p:txBody>
      </p:sp>
      <p:sp>
        <p:nvSpPr>
          <p:cNvPr id="194562" name="Rectangle 2"/>
          <p:cNvSpPr>
            <a:spLocks noGrp="1" noRot="1" noChangeAspect="1" noChangeArrowheads="1" noTextEdit="1"/>
          </p:cNvSpPr>
          <p:nvPr>
            <p:ph type="sldImg"/>
          </p:nvPr>
        </p:nvSpPr>
        <p:spPr>
          <a:ln/>
          <a:extLst>
            <a:ext uri="{FAA26D3D-D897-4be2-8F04-BA451C77F1D7}"/>
          </a:extLst>
        </p:spPr>
      </p:sp>
      <p:sp>
        <p:nvSpPr>
          <p:cNvPr id="194563"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CAEC1922-217F-4841-9B0C-B34FB3C4DBE2}" type="slidenum">
              <a:rPr lang="en-US" altLang="en-US" sz="1200" smtClean="0"/>
              <a:pPr eaLnBrk="1" hangingPunct="1">
                <a:defRPr/>
              </a:pPr>
              <a:t>15</a:t>
            </a:fld>
            <a:endParaRPr lang="en-US" altLang="en-US" sz="1200" smtClean="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pPr>
              <a:defRPr/>
            </a:pPr>
            <a:r>
              <a:rPr lang="en-US" dirty="0" smtClean="0"/>
              <a:t>When comparing the velocity information content of each of wavelength reference, you see the obvious benefits of using photonic references. These models all assume three pixel sampling of the resolution element, a resolution of 50,000, and a peak S/N of 300 in the extracted spectrum. </a:t>
            </a:r>
          </a:p>
          <a:p>
            <a:pPr>
              <a:defRPr/>
            </a:pPr>
            <a:r>
              <a:rPr lang="en-US" dirty="0" smtClean="0"/>
              <a:t>----- Meeting Notes (5/24/13 10:08) -----</a:t>
            </a:r>
          </a:p>
          <a:p>
            <a:pPr>
              <a:defRPr/>
            </a:pPr>
            <a:r>
              <a:rPr lang="en-US" dirty="0" smtClean="0"/>
              <a:t>emphasis this is only information content only, draw line at FPRD, we can get significantly higher s/n with 20 pixels spatially</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897E27-A626-4A39-A606-9FD97A8BDD17}" type="slidenum">
              <a:rPr lang="en-US"/>
              <a:pPr>
                <a:defRPr/>
              </a:pPr>
              <a:t>17</a:t>
            </a:fld>
            <a:endParaRPr lang="en-US"/>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4B1DAEC6-CAD8-44E0-B367-A6EFDC5DD77D}" type="slidenum">
              <a:rPr lang="en-US" altLang="en-US" sz="1200" smtClean="0"/>
              <a:pPr eaLnBrk="1" hangingPunct="1">
                <a:defRPr/>
              </a:pPr>
              <a:t>18</a:t>
            </a:fld>
            <a:endParaRPr lang="en-US" altLang="en-US" sz="1200" smtClean="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45E8BD0D-E9F9-415E-96B4-32E5637A1DB4}" type="slidenum">
              <a:rPr lang="en-US" altLang="en-US" sz="1200" smtClean="0"/>
              <a:pPr eaLnBrk="1" hangingPunct="1">
                <a:defRPr/>
              </a:pPr>
              <a:t>19</a:t>
            </a:fld>
            <a:endParaRPr lang="en-US" altLang="en-US" sz="1200" smtClean="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5978E5E4-91C9-468B-A5E9-2EEA94E5725E}" type="slidenum">
              <a:rPr lang="en-US" altLang="en-US" sz="1200" smtClean="0"/>
              <a:pPr eaLnBrk="1" hangingPunct="1">
                <a:defRPr/>
              </a:pPr>
              <a:t>20</a:t>
            </a:fld>
            <a:endParaRPr lang="en-US" altLang="en-US" sz="1200" smtClean="0"/>
          </a:p>
        </p:txBody>
      </p:sp>
      <p:sp>
        <p:nvSpPr>
          <p:cNvPr id="256002" name="Rectangle 2"/>
          <p:cNvSpPr>
            <a:spLocks noGrp="1" noRot="1" noChangeAspect="1" noChangeArrowheads="1" noTextEdit="1"/>
          </p:cNvSpPr>
          <p:nvPr>
            <p:ph type="sldImg"/>
          </p:nvPr>
        </p:nvSpPr>
        <p:spPr>
          <a:ln/>
          <a:extLst>
            <a:ext uri="{FAA26D3D-D897-4be2-8F04-BA451C77F1D7}"/>
          </a:extLst>
        </p:spPr>
      </p:sp>
      <p:sp>
        <p:nvSpPr>
          <p:cNvPr id="256003"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7FFCE916-55EC-4BB8-98EB-2DC2B4E3C42A}" type="slidenum">
              <a:rPr lang="en-US" altLang="en-US" sz="1200" smtClean="0"/>
              <a:pPr eaLnBrk="1" hangingPunct="1">
                <a:defRPr/>
              </a:pPr>
              <a:t>21</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7104F4E9-B4C4-440A-9D0B-610762052510}" type="slidenum">
              <a:rPr lang="en-US" altLang="en-US" sz="1200" smtClean="0"/>
              <a:pPr eaLnBrk="1" hangingPunct="1">
                <a:defRPr/>
              </a:pPr>
              <a:t>22</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F57376E8-4905-4DD8-94DA-2D5EB16EC30A}" type="slidenum">
              <a:rPr lang="en-US" altLang="en-US" sz="1200" smtClean="0"/>
              <a:pPr eaLnBrk="1" hangingPunct="1">
                <a:defRPr/>
              </a:pPr>
              <a:t>23</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79E64F81-04DF-45C6-9249-741AE01DCD05}" type="slidenum">
              <a:rPr lang="en-US" altLang="en-US" sz="1200" smtClean="0"/>
              <a:pPr eaLnBrk="1" hangingPunct="1">
                <a:defRPr/>
              </a:pPr>
              <a:t>2</a:t>
            </a:fld>
            <a:endParaRPr lang="en-US" altLang="en-US" sz="1200" smtClean="0"/>
          </a:p>
        </p:txBody>
      </p:sp>
      <p:sp>
        <p:nvSpPr>
          <p:cNvPr id="18434" name="Rectangle 2"/>
          <p:cNvSpPr>
            <a:spLocks noGrp="1" noRot="1" noChangeAspect="1" noChangeArrowheads="1" noTextEdit="1"/>
          </p:cNvSpPr>
          <p:nvPr>
            <p:ph type="sldImg"/>
          </p:nvPr>
        </p:nvSpPr>
        <p:spPr>
          <a:ln/>
          <a:extLst>
            <a:ext uri="{FAA26D3D-D897-4be2-8F04-BA451C77F1D7}"/>
          </a:extLst>
        </p:spPr>
      </p:sp>
      <p:sp>
        <p:nvSpPr>
          <p:cNvPr id="18435"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25FF0ECA-E856-40B6-8159-351CA224B548}" type="slidenum">
              <a:rPr lang="en-US" altLang="en-US" sz="1200" smtClean="0"/>
              <a:pPr eaLnBrk="1" hangingPunct="1">
                <a:defRPr/>
              </a:pPr>
              <a:t>24</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13B4025F-538B-40CE-9DAD-774E24A9DE27}" type="slidenum">
              <a:rPr lang="en-US" altLang="en-US" sz="1200" smtClean="0"/>
              <a:pPr eaLnBrk="1" hangingPunct="1">
                <a:defRPr/>
              </a:pPr>
              <a:t>25</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BAF4D938-4528-4E98-8752-80F6C52049BD}" type="slidenum">
              <a:rPr lang="en-US" altLang="en-US" sz="1200" smtClean="0"/>
              <a:pPr eaLnBrk="1" hangingPunct="1">
                <a:defRPr/>
              </a:pPr>
              <a:t>26</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95530FF1-8402-4B4F-AC31-231DAC056BE6}" type="slidenum">
              <a:rPr lang="en-US" altLang="en-US" sz="1200" smtClean="0"/>
              <a:pPr eaLnBrk="1" hangingPunct="1">
                <a:defRPr/>
              </a:pPr>
              <a:t>27</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F5E92EA9-D853-42CE-BAB1-9F1D979B93DB}" type="slidenum">
              <a:rPr lang="en-US" altLang="en-US" sz="1200" smtClean="0"/>
              <a:pPr eaLnBrk="1" hangingPunct="1">
                <a:defRPr/>
              </a:pPr>
              <a:t>28</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FAD1E54D-1052-4AAA-9230-A1A750572044}" type="slidenum">
              <a:rPr lang="en-US" altLang="en-US" sz="1200" smtClean="0"/>
              <a:pPr eaLnBrk="1" hangingPunct="1">
                <a:defRPr/>
              </a:pPr>
              <a:t>29</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194E9E88-8C0A-4DC9-81F0-9B2DF81F1DF5}" type="slidenum">
              <a:rPr lang="en-US" altLang="en-US" sz="1200" smtClean="0"/>
              <a:pPr eaLnBrk="1" hangingPunct="1">
                <a:defRPr/>
              </a:pPr>
              <a:t>30</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F6C160C5-E74B-4EF5-BEDB-39F6DE6C4584}" type="slidenum">
              <a:rPr lang="en-US" altLang="en-US" sz="1200" smtClean="0"/>
              <a:pPr eaLnBrk="1" hangingPunct="1">
                <a:defRPr/>
              </a:pPr>
              <a:t>31</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AD9AF8A9-5A91-4D33-BF9C-07AAD93FC368}" type="slidenum">
              <a:rPr lang="en-US" altLang="en-US" sz="1200" smtClean="0"/>
              <a:pPr eaLnBrk="1" hangingPunct="1">
                <a:defRPr/>
              </a:pPr>
              <a:t>32</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8E9D2E24-FEEE-4216-BA03-D331ED43770C}" type="slidenum">
              <a:rPr lang="en-US" altLang="en-US" sz="1200" smtClean="0"/>
              <a:pPr eaLnBrk="1" hangingPunct="1">
                <a:defRPr/>
              </a:pPr>
              <a:t>33</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2EE9B999-34EF-47A5-A342-D3E4ED51FCCE}" type="slidenum">
              <a:rPr lang="en-US" altLang="en-US" sz="1200" smtClean="0"/>
              <a:pPr eaLnBrk="1" hangingPunct="1">
                <a:defRPr/>
              </a:pPr>
              <a:t>3</a:t>
            </a:fld>
            <a:endParaRPr lang="en-US" altLang="en-US" sz="1200" smtClean="0"/>
          </a:p>
        </p:txBody>
      </p:sp>
      <p:sp>
        <p:nvSpPr>
          <p:cNvPr id="19458" name="Rectangle 2"/>
          <p:cNvSpPr>
            <a:spLocks noGrp="1" noRot="1" noChangeAspect="1" noChangeArrowheads="1" noTextEdit="1"/>
          </p:cNvSpPr>
          <p:nvPr>
            <p:ph type="sldImg"/>
          </p:nvPr>
        </p:nvSpPr>
        <p:spPr>
          <a:ln/>
          <a:extLst>
            <a:ext uri="{FAA26D3D-D897-4be2-8F04-BA451C77F1D7}"/>
          </a:extLst>
        </p:spPr>
      </p:sp>
      <p:sp>
        <p:nvSpPr>
          <p:cNvPr id="19459"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A42003E4-2BE2-4A54-B5A2-034EBA175AB4}" type="slidenum">
              <a:rPr lang="en-US" altLang="en-US" sz="1200" smtClean="0"/>
              <a:pPr eaLnBrk="1" hangingPunct="1">
                <a:defRPr/>
              </a:pPr>
              <a:t>35</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A8991DEF-3BD0-4441-90A2-600534DF6A02}" type="slidenum">
              <a:rPr lang="en-US" altLang="en-US" sz="1200" smtClean="0"/>
              <a:pPr eaLnBrk="1" hangingPunct="1">
                <a:defRPr/>
              </a:pPr>
              <a:t>36</a:t>
            </a:fld>
            <a:endParaRPr lang="en-US" altLang="en-US" sz="1200" smtClean="0"/>
          </a:p>
        </p:txBody>
      </p:sp>
      <p:sp>
        <p:nvSpPr>
          <p:cNvPr id="268290" name="Rectangle 2"/>
          <p:cNvSpPr>
            <a:spLocks noGrp="1" noRot="1" noChangeAspect="1" noChangeArrowheads="1" noTextEdit="1"/>
          </p:cNvSpPr>
          <p:nvPr>
            <p:ph type="sldImg"/>
          </p:nvPr>
        </p:nvSpPr>
        <p:spPr>
          <a:ln/>
          <a:extLst>
            <a:ext uri="{FAA26D3D-D897-4be2-8F04-BA451C77F1D7}"/>
          </a:extLst>
        </p:spPr>
      </p:sp>
      <p:sp>
        <p:nvSpPr>
          <p:cNvPr id="268291" name="Rectangle 3"/>
          <p:cNvSpPr>
            <a:spLocks noGrp="1" noChangeArrowheads="1"/>
          </p:cNvSpPr>
          <p:nvPr>
            <p:ph type="body" idx="1"/>
          </p:nvPr>
        </p:nvSpPr>
        <p:spPr>
          <a:xfrm>
            <a:off x="685800" y="4343400"/>
            <a:ext cx="5486400" cy="4114800"/>
          </a:xfrm>
        </p:spPr>
        <p:txBody>
          <a:bodyPr/>
          <a:lstStyle/>
          <a:p>
            <a:pPr>
              <a:defRPr/>
            </a:pPr>
            <a:endParaRPr lang="en-US" smtClean="0">
              <a:ea typeface="ＭＳ Ｐゴシック" charset="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mtClean="0">
                <a:latin typeface="Palatino" pitchFamily="2" charset="0"/>
              </a:rPr>
              <a:t>Truncation of fiber output (e.g. by an entrance slit) leads to intensity decorrelation, centroid drifts.</a:t>
            </a:r>
          </a:p>
          <a:p>
            <a:pPr>
              <a:defRPr/>
            </a:pPr>
            <a:r>
              <a:rPr lang="en-US" altLang="en-US" smtClean="0">
                <a:latin typeface="Palatino" pitchFamily="2" charset="0"/>
              </a:rPr>
              <a:t>Mode illumination variations manifest as PSF variations at detector.</a:t>
            </a:r>
          </a:p>
          <a:p>
            <a:pPr eaLnBrk="1" hangingPunct="1">
              <a:spcBef>
                <a:spcPct val="30000"/>
              </a:spcBef>
              <a:defRPr/>
            </a:pPr>
            <a:r>
              <a:rPr lang="en-US" altLang="en-US" smtClean="0">
                <a:latin typeface="Palatino" pitchFamily="2" charset="0"/>
              </a:rPr>
              <a:t>Coherence, v, typical values of 1 for coherent sources, 0.01 – 0.05 for continuum sources.</a:t>
            </a:r>
          </a:p>
          <a:p>
            <a:pPr>
              <a:defRPr/>
            </a:pPr>
            <a:r>
              <a:rPr lang="en-US" altLang="en-US" smtClean="0">
                <a:latin typeface="Palatino" pitchFamily="2" charset="0"/>
              </a:rPr>
              <a:t>Particularly a problem for high resolution spectrographs, narrow slits/wide fibers. Solving modal noise with coherent sources automatically solves for continuum sources.</a:t>
            </a:r>
          </a:p>
        </p:txBody>
      </p:sp>
      <p:sp>
        <p:nvSpPr>
          <p:cNvPr id="4" name="Slide Number Placeholder 3"/>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9221E210-143B-4E6B-AC61-709679ACE1A1}" type="slidenum">
              <a:rPr lang="en-US" altLang="en-US" sz="1200" smtClean="0"/>
              <a:pPr eaLnBrk="1" hangingPunct="1">
                <a:defRPr/>
              </a:pPr>
              <a:t>40</a:t>
            </a:fld>
            <a:endParaRPr lang="en-US" alt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30000"/>
              </a:spcBef>
              <a:defRPr/>
            </a:pPr>
            <a:endParaRPr lang="en-US" dirty="0" smtClean="0">
              <a:ea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69885FA3-7FF5-4C00-B0FC-A8E41003EA0C}" type="slidenum">
              <a:rPr lang="en-US" altLang="en-US" sz="1200" smtClean="0">
                <a:solidFill>
                  <a:srgbClr val="000000"/>
                </a:solidFill>
              </a:rPr>
              <a:pPr eaLnBrk="1" hangingPunct="1">
                <a:defRPr/>
              </a:pPr>
              <a:t>42</a:t>
            </a:fld>
            <a:endParaRPr lang="en-US" altLang="en-US" sz="120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30000"/>
              </a:spcBef>
              <a:defRPr/>
            </a:pPr>
            <a:r>
              <a:rPr lang="en-US" dirty="0" smtClean="0">
                <a:ea typeface="ＭＳ Ｐゴシック" charset="0"/>
              </a:rPr>
              <a:t>Mode distribution was changed between each frame, allowed to settle.</a:t>
            </a:r>
          </a:p>
          <a:p>
            <a:pPr>
              <a:defRPr/>
            </a:pPr>
            <a:endParaRPr lang="en-US" dirty="0">
              <a:ea typeface="ＭＳ Ｐゴシック" charset="0"/>
            </a:endParaRPr>
          </a:p>
          <a:p>
            <a:pPr>
              <a:defRPr/>
            </a:pPr>
            <a:r>
              <a:rPr lang="en-US" dirty="0">
                <a:ea typeface="ＭＳ Ｐゴシック" charset="0"/>
              </a:rPr>
              <a:t>----- Meeting Notes (3/27/13 15:14) -----</a:t>
            </a:r>
          </a:p>
          <a:p>
            <a:pPr>
              <a:defRPr/>
            </a:pPr>
            <a:r>
              <a:rPr lang="en-US" dirty="0">
                <a:ea typeface="ＭＳ Ｐゴシック" charset="0"/>
              </a:rPr>
              <a:t>the plot on the lower right shows the x and y pixel drift.</a:t>
            </a:r>
          </a:p>
        </p:txBody>
      </p:sp>
      <p:sp>
        <p:nvSpPr>
          <p:cNvPr id="4" name="Slide Number Placeholder 3"/>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15DB199E-6D13-4058-8B42-EFD6748D3E5B}" type="slidenum">
              <a:rPr lang="en-US" altLang="en-US" sz="1200" smtClean="0">
                <a:solidFill>
                  <a:srgbClr val="000000"/>
                </a:solidFill>
              </a:rPr>
              <a:pPr eaLnBrk="1" hangingPunct="1">
                <a:defRPr/>
              </a:pPr>
              <a:t>43</a:t>
            </a:fld>
            <a:endParaRPr lang="en-US" altLang="en-US" sz="1200"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Photon limited drift error is 30 cm/s. Note this is ONLY ONE LINE, 10MHz laser line. (R 50,000 is 4 GHz at 1550)</a:t>
            </a:r>
          </a:p>
          <a:p>
            <a:pPr>
              <a:defRPr/>
            </a:pPr>
            <a:r>
              <a:rPr lang="en-US" dirty="0" smtClean="0">
                <a:ea typeface="ＭＳ Ｐゴシック" charset="0"/>
              </a:rPr>
              <a:t>----- Meeting Notes (5/24/13 10:08) -----</a:t>
            </a:r>
          </a:p>
          <a:p>
            <a:pPr>
              <a:defRPr/>
            </a:pPr>
            <a:r>
              <a:rPr lang="en-US" dirty="0" smtClean="0">
                <a:ea typeface="ＭＳ Ｐゴシック" charset="0"/>
              </a:rPr>
              <a:t>Worst case scenario for one line, noise is random</a:t>
            </a:r>
            <a:endParaRPr lang="en-US" dirty="0">
              <a:ea typeface="ＭＳ Ｐゴシック" charset="0"/>
            </a:endParaRPr>
          </a:p>
        </p:txBody>
      </p:sp>
      <p:sp>
        <p:nvSpPr>
          <p:cNvPr id="4" name="Slide Number Placeholder 3"/>
          <p:cNvSpPr>
            <a:spLocks noGrp="1"/>
          </p:cNvSpPr>
          <p:nvPr>
            <p:ph type="sldNum" sz="quarter" idx="5"/>
          </p:nvPr>
        </p:nvSpPr>
        <p:spPr>
          <a:xfrm>
            <a:off x="3884613" y="8685213"/>
            <a:ext cx="2971800" cy="457200"/>
          </a:xfrm>
        </p:spPr>
        <p:txBody>
          <a:bodyPr lIns="91437" tIns="45718" rIns="91437" bIns="45718"/>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4FBA611C-4E32-44A5-8440-FFCD33E0FA69}" type="slidenum">
              <a:rPr lang="en-US" altLang="en-US" sz="1200" smtClean="0"/>
              <a:pPr eaLnBrk="1" hangingPunct="1">
                <a:defRPr/>
              </a:pPr>
              <a:t>44</a:t>
            </a:fld>
            <a:endParaRPr lang="en-US" alt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74CFB9C4-166E-41ED-B5E7-CF0F31030710}" type="slidenum">
              <a:rPr lang="en-US" altLang="en-US" sz="1200" smtClean="0"/>
              <a:pPr eaLnBrk="1" hangingPunct="1">
                <a:defRPr/>
              </a:pPr>
              <a:t>47</a:t>
            </a:fld>
            <a:endParaRPr lang="en-US" altLang="en-US" sz="1200" smtClean="0"/>
          </a:p>
        </p:txBody>
      </p:sp>
      <p:sp>
        <p:nvSpPr>
          <p:cNvPr id="225282" name="Rectangle 2"/>
          <p:cNvSpPr>
            <a:spLocks noGrp="1" noRot="1" noChangeAspect="1" noChangeArrowheads="1" noTextEdit="1"/>
          </p:cNvSpPr>
          <p:nvPr>
            <p:ph type="sldImg"/>
          </p:nvPr>
        </p:nvSpPr>
        <p:spPr>
          <a:ln/>
          <a:extLst>
            <a:ext uri="{FAA26D3D-D897-4be2-8F04-BA451C77F1D7}"/>
          </a:extLst>
        </p:spPr>
      </p:sp>
      <p:sp>
        <p:nvSpPr>
          <p:cNvPr id="225283" name="Rectangle 3"/>
          <p:cNvSpPr>
            <a:spLocks noGrp="1" noChangeArrowheads="1"/>
          </p:cNvSpPr>
          <p:nvPr>
            <p:ph type="body" idx="1"/>
          </p:nvPr>
        </p:nvSpPr>
        <p:spPr/>
        <p:txBody>
          <a:bodyPr/>
          <a:lstStyle/>
          <a:p>
            <a:pPr>
              <a:defRPr/>
            </a:pPr>
            <a:endParaRPr lang="en-US">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1C5A55DA-D07A-4117-972C-165909EC45F9}" type="slidenum">
              <a:rPr lang="en-US" altLang="en-US" sz="1200" smtClean="0"/>
              <a:pPr eaLnBrk="1" hangingPunct="1">
                <a:defRPr/>
              </a:pPr>
              <a:t>48</a:t>
            </a:fld>
            <a:endParaRPr lang="en-US" altLang="en-US" sz="1200" smtClean="0"/>
          </a:p>
        </p:txBody>
      </p:sp>
      <p:sp>
        <p:nvSpPr>
          <p:cNvPr id="31746" name="Rectangle 2"/>
          <p:cNvSpPr>
            <a:spLocks noGrp="1" noRot="1" noChangeAspect="1" noChangeArrowheads="1" noTextEdit="1"/>
          </p:cNvSpPr>
          <p:nvPr>
            <p:ph type="sldImg"/>
          </p:nvPr>
        </p:nvSpPr>
        <p:spPr>
          <a:ln/>
          <a:extLst>
            <a:ext uri="{FAA26D3D-D897-4be2-8F04-BA451C77F1D7}"/>
          </a:extLst>
        </p:spPr>
      </p:sp>
      <p:sp>
        <p:nvSpPr>
          <p:cNvPr id="3174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218900FD-8A22-441E-B455-D4DDDDBF0CBA}" type="slidenum">
              <a:rPr lang="en-US" altLang="en-US" sz="1200" smtClean="0"/>
              <a:pPr eaLnBrk="1" hangingPunct="1">
                <a:defRPr/>
              </a:pPr>
              <a:t>4</a:t>
            </a:fld>
            <a:endParaRPr lang="en-US" altLang="en-US" sz="1200" smtClean="0"/>
          </a:p>
        </p:txBody>
      </p:sp>
      <p:sp>
        <p:nvSpPr>
          <p:cNvPr id="225282" name="Rectangle 2"/>
          <p:cNvSpPr>
            <a:spLocks noGrp="1" noRot="1" noChangeAspect="1" noChangeArrowheads="1" noTextEdit="1"/>
          </p:cNvSpPr>
          <p:nvPr>
            <p:ph type="sldImg"/>
          </p:nvPr>
        </p:nvSpPr>
        <p:spPr>
          <a:ln/>
          <a:extLst>
            <a:ext uri="{FAA26D3D-D897-4be2-8F04-BA451C77F1D7}"/>
          </a:extLst>
        </p:spPr>
      </p:sp>
      <p:sp>
        <p:nvSpPr>
          <p:cNvPr id="225283" name="Rectangle 3"/>
          <p:cNvSpPr>
            <a:spLocks noGrp="1" noChangeArrowheads="1"/>
          </p:cNvSpPr>
          <p:nvPr>
            <p:ph type="body" idx="1"/>
          </p:nvPr>
        </p:nvSpPr>
        <p:spPr/>
        <p:txBody>
          <a:bodyPr/>
          <a:lstStyle/>
          <a:p>
            <a:pPr>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40D4A7E0-E891-40CF-9F8D-09A7A226BE9B}" type="slidenum">
              <a:rPr lang="en-US" altLang="en-US" sz="1200" smtClean="0"/>
              <a:pPr eaLnBrk="1" hangingPunct="1">
                <a:defRPr/>
              </a:pPr>
              <a:t>5</a:t>
            </a:fld>
            <a:endParaRPr lang="en-US" altLang="en-US" sz="1200" smtClean="0"/>
          </a:p>
        </p:txBody>
      </p:sp>
      <p:sp>
        <p:nvSpPr>
          <p:cNvPr id="21506" name="Rectangle 2"/>
          <p:cNvSpPr>
            <a:spLocks noGrp="1" noRot="1" noChangeAspect="1" noChangeArrowheads="1" noTextEdit="1"/>
          </p:cNvSpPr>
          <p:nvPr>
            <p:ph type="sldImg"/>
          </p:nvPr>
        </p:nvSpPr>
        <p:spPr>
          <a:ln/>
          <a:extLst>
            <a:ext uri="{FAA26D3D-D897-4be2-8F04-BA451C77F1D7}"/>
          </a:extLst>
        </p:spPr>
      </p:sp>
      <p:sp>
        <p:nvSpPr>
          <p:cNvPr id="2150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62FBD509-668C-40A4-A1B7-4483D77F8CCA}" type="slidenum">
              <a:rPr lang="en-US" altLang="en-US" sz="1200" smtClean="0"/>
              <a:pPr eaLnBrk="1" hangingPunct="1">
                <a:defRPr/>
              </a:pPr>
              <a:t>6</a:t>
            </a:fld>
            <a:endParaRPr lang="en-US" altLang="en-US" sz="1200" smtClean="0"/>
          </a:p>
        </p:txBody>
      </p:sp>
      <p:sp>
        <p:nvSpPr>
          <p:cNvPr id="19458" name="Rectangle 2"/>
          <p:cNvSpPr>
            <a:spLocks noGrp="1" noRot="1" noChangeAspect="1" noChangeArrowheads="1" noTextEdit="1"/>
          </p:cNvSpPr>
          <p:nvPr>
            <p:ph type="sldImg"/>
          </p:nvPr>
        </p:nvSpPr>
        <p:spPr>
          <a:ln/>
          <a:extLst>
            <a:ext uri="{FAA26D3D-D897-4be2-8F04-BA451C77F1D7}"/>
          </a:extLst>
        </p:spPr>
      </p:sp>
      <p:sp>
        <p:nvSpPr>
          <p:cNvPr id="19459"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EC025EDB-76BF-4D55-814D-49AEE639967D}" type="slidenum">
              <a:rPr lang="en-US" altLang="en-US" sz="1200" smtClean="0"/>
              <a:pPr eaLnBrk="1" hangingPunct="1">
                <a:defRPr/>
              </a:pPr>
              <a:t>11</a:t>
            </a:fld>
            <a:endParaRPr lang="en-US" altLang="en-US" sz="1200" smtClean="0"/>
          </a:p>
        </p:txBody>
      </p:sp>
      <p:sp>
        <p:nvSpPr>
          <p:cNvPr id="26626" name="Rectangle 2"/>
          <p:cNvSpPr>
            <a:spLocks noGrp="1" noRot="1" noChangeAspect="1" noChangeArrowheads="1" noTextEdit="1"/>
          </p:cNvSpPr>
          <p:nvPr>
            <p:ph type="sldImg"/>
          </p:nvPr>
        </p:nvSpPr>
        <p:spPr>
          <a:ln/>
          <a:extLst>
            <a:ext uri="{FAA26D3D-D897-4be2-8F04-BA451C77F1D7}"/>
          </a:extLst>
        </p:spPr>
      </p:sp>
      <p:sp>
        <p:nvSpPr>
          <p:cNvPr id="26627"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BF0E9348-E14D-4845-BF39-C5B82614F2BE}" type="slidenum">
              <a:rPr lang="en-US" altLang="en-US" sz="1200" smtClean="0"/>
              <a:pPr eaLnBrk="1" hangingPunct="1">
                <a:defRPr/>
              </a:pPr>
              <a:t>12</a:t>
            </a:fld>
            <a:endParaRPr lang="en-US" altLang="en-US" sz="1200" smtClean="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fld id="{6D8EC254-6E62-44A1-BB19-D471C6901F51}" type="slidenum">
              <a:rPr lang="en-US" altLang="en-US" sz="1200" smtClean="0"/>
              <a:pPr eaLnBrk="1" hangingPunct="1">
                <a:defRPr/>
              </a:pPr>
              <a:t>13</a:t>
            </a:fld>
            <a:endParaRPr lang="en-US" altLang="en-US" sz="1200" smtClean="0"/>
          </a:p>
        </p:txBody>
      </p:sp>
      <p:sp>
        <p:nvSpPr>
          <p:cNvPr id="25602" name="Rectangle 2"/>
          <p:cNvSpPr>
            <a:spLocks noGrp="1" noRot="1" noChangeAspect="1" noChangeArrowheads="1" noTextEdit="1"/>
          </p:cNvSpPr>
          <p:nvPr>
            <p:ph type="sldImg"/>
          </p:nvPr>
        </p:nvSpPr>
        <p:spPr>
          <a:ln/>
          <a:extLst>
            <a:ext uri="{FAA26D3D-D897-4be2-8F04-BA451C77F1D7}"/>
          </a:extLst>
        </p:spPr>
      </p:sp>
      <p:sp>
        <p:nvSpPr>
          <p:cNvPr id="25603" name="Rectangle 3"/>
          <p:cNvSpPr>
            <a:spLocks noGrp="1"/>
          </p:cNvSpPr>
          <p:nvPr>
            <p:ph type="body" idx="1"/>
          </p:nvPr>
        </p:nvSpPr>
        <p:spPr/>
        <p:txBody>
          <a:bodyPr/>
          <a:lstStyle/>
          <a:p>
            <a:pPr eaLnBrk="1" hangingPunct="1">
              <a:defRPr/>
            </a:pPr>
            <a:endParaRPr lang="en-US" smtClean="0">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3199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6668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044700"/>
            <a:ext cx="2616200" cy="407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044700"/>
            <a:ext cx="7696200" cy="4076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4670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309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74648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16630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60612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347568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119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45884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417673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2044700"/>
            <a:ext cx="10464800" cy="2857500"/>
          </a:xfrm>
          <a:prstGeom prst="rect">
            <a:avLst/>
          </a:prstGeom>
          <a:noFill/>
          <a:ln>
            <a:noFill/>
          </a:ln>
          <a:effectLst>
            <a:outerShdw blurRad="12700" dist="12699" dir="54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1026" name="Rectangle 2"/>
          <p:cNvSpPr>
            <a:spLocks noGrp="1" noChangeArrowheads="1"/>
          </p:cNvSpPr>
          <p:nvPr>
            <p:ph type="body" idx="1"/>
          </p:nvPr>
        </p:nvSpPr>
        <p:spPr bwMode="auto">
          <a:xfrm>
            <a:off x="1270000" y="5029200"/>
            <a:ext cx="10464800" cy="1092200"/>
          </a:xfrm>
          <a:prstGeom prst="rect">
            <a:avLst/>
          </a:prstGeom>
          <a:noFill/>
          <a:ln>
            <a:noFill/>
          </a:ln>
          <a:effectLst>
            <a:outerShdw blurRad="12700" dist="12699" dir="54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text styles</a:t>
            </a:r>
          </a:p>
          <a:p>
            <a:pPr lvl="1"/>
            <a:r>
              <a:rPr lang="en-US">
                <a:sym typeface="Copperplate" charset="0"/>
              </a:rPr>
              <a:t>Second level</a:t>
            </a:r>
          </a:p>
          <a:p>
            <a:pPr lvl="2"/>
            <a:r>
              <a:rPr lang="en-US">
                <a:sym typeface="Copperplate" charset="0"/>
              </a:rPr>
              <a:t>Third level</a:t>
            </a:r>
          </a:p>
          <a:p>
            <a:pPr lvl="3"/>
            <a:r>
              <a:rPr lang="en-US">
                <a:sym typeface="Copperplate" charset="0"/>
              </a:rPr>
              <a:t>Fourth level</a:t>
            </a:r>
          </a:p>
          <a:p>
            <a:pPr lvl="4"/>
            <a:r>
              <a:rPr lang="en-US">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9500">
          <a:solidFill>
            <a:srgbClr val="DFDFDF"/>
          </a:solidFill>
          <a:latin typeface="+mj-lt"/>
          <a:ea typeface="+mj-ea"/>
          <a:cs typeface="+mj-cs"/>
          <a:sym typeface="Copperplate" charset="0"/>
        </a:defRPr>
      </a:lvl1pPr>
      <a:lvl2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7.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1.gif"/><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p:cNvSpPr>
          <p:nvPr/>
        </p:nvSpPr>
        <p:spPr bwMode="auto">
          <a:xfrm>
            <a:off x="0" y="812800"/>
            <a:ext cx="13004800" cy="82169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defRPr/>
            </a:pPr>
            <a:r>
              <a:rPr lang="en-US" sz="6000" b="1" dirty="0">
                <a:solidFill>
                  <a:schemeClr val="bg1"/>
                </a:solidFill>
                <a:latin typeface="Copperplate" charset="0"/>
                <a:ea typeface="ＭＳ Ｐゴシック" charset="0"/>
                <a:cs typeface="Copperplate" charset="0"/>
                <a:sym typeface="Copperplate" charset="0"/>
              </a:rPr>
              <a:t>The Habitable-Zone Planet </a:t>
            </a:r>
          </a:p>
          <a:p>
            <a:pPr>
              <a:defRPr/>
            </a:pPr>
            <a:r>
              <a:rPr lang="en-US" sz="6000" b="1" dirty="0">
                <a:solidFill>
                  <a:schemeClr val="bg1"/>
                </a:solidFill>
                <a:latin typeface="Copperplate" charset="0"/>
                <a:ea typeface="ＭＳ Ｐゴシック" charset="0"/>
                <a:cs typeface="Copperplate" charset="0"/>
                <a:sym typeface="Copperplate" charset="0"/>
              </a:rPr>
              <a:t>Finder (HPF) for the Hobby-</a:t>
            </a:r>
            <a:r>
              <a:rPr lang="en-US" sz="6000" b="1" dirty="0" err="1">
                <a:solidFill>
                  <a:schemeClr val="bg1"/>
                </a:solidFill>
                <a:latin typeface="Copperplate" charset="0"/>
                <a:ea typeface="ＭＳ Ｐゴシック" charset="0"/>
                <a:cs typeface="Copperplate" charset="0"/>
                <a:sym typeface="Copperplate" charset="0"/>
              </a:rPr>
              <a:t>Eberly</a:t>
            </a:r>
            <a:r>
              <a:rPr lang="en-US" sz="6000" b="1" dirty="0">
                <a:solidFill>
                  <a:schemeClr val="bg1"/>
                </a:solidFill>
                <a:latin typeface="Copperplate" charset="0"/>
                <a:ea typeface="ＭＳ Ｐゴシック" charset="0"/>
                <a:cs typeface="Copperplate" charset="0"/>
                <a:sym typeface="Copperplate" charset="0"/>
              </a:rPr>
              <a:t> </a:t>
            </a:r>
          </a:p>
          <a:p>
            <a:pPr>
              <a:defRPr/>
            </a:pPr>
            <a:r>
              <a:rPr lang="en-US" sz="6000" b="1" dirty="0">
                <a:solidFill>
                  <a:schemeClr val="bg1"/>
                </a:solidFill>
                <a:latin typeface="Copperplate" charset="0"/>
                <a:ea typeface="ＭＳ Ｐゴシック" charset="0"/>
                <a:cs typeface="Copperplate" charset="0"/>
                <a:sym typeface="Copperplate" charset="0"/>
              </a:rPr>
              <a:t>Telescope</a:t>
            </a:r>
          </a:p>
          <a:p>
            <a:pPr>
              <a:defRPr/>
            </a:pPr>
            <a:endParaRPr lang="en-US" sz="6400" b="1" dirty="0">
              <a:solidFill>
                <a:schemeClr val="bg1"/>
              </a:solidFill>
              <a:latin typeface="Copperplate" charset="0"/>
              <a:ea typeface="ＭＳ Ｐゴシック" charset="0"/>
              <a:cs typeface="Copperplate" charset="0"/>
              <a:sym typeface="Copperplate" charset="0"/>
            </a:endParaRPr>
          </a:p>
          <a:p>
            <a:pPr>
              <a:defRPr/>
            </a:pPr>
            <a:endParaRPr lang="en-US" sz="6400" b="1" dirty="0">
              <a:solidFill>
                <a:schemeClr val="bg1"/>
              </a:solidFill>
              <a:latin typeface="Copperplate" charset="0"/>
              <a:ea typeface="ＭＳ Ｐゴシック" charset="0"/>
              <a:cs typeface="Copperplate" charset="0"/>
              <a:sym typeface="Copperplate" charset="0"/>
            </a:endParaRPr>
          </a:p>
          <a:p>
            <a:pPr>
              <a:defRPr/>
            </a:pPr>
            <a:r>
              <a:rPr lang="en-US" sz="6000" b="1" dirty="0">
                <a:solidFill>
                  <a:schemeClr val="bg1"/>
                </a:solidFill>
                <a:latin typeface="Copperplate" charset="0"/>
                <a:ea typeface="ＭＳ Ｐゴシック" charset="0"/>
                <a:cs typeface="Copperplate" charset="0"/>
                <a:sym typeface="Copperplate" charset="0"/>
              </a:rPr>
              <a:t>Larry Ramsey </a:t>
            </a:r>
          </a:p>
          <a:p>
            <a:pPr>
              <a:defRPr/>
            </a:pPr>
            <a:r>
              <a:rPr lang="en-US" sz="4800" b="1" i="1" dirty="0">
                <a:solidFill>
                  <a:schemeClr val="bg1"/>
                </a:solidFill>
                <a:latin typeface="Copperplate" charset="0"/>
                <a:ea typeface="ＭＳ Ｐゴシック" charset="0"/>
                <a:cs typeface="Copperplate" charset="0"/>
                <a:sym typeface="Copperplate" charset="0"/>
              </a:rPr>
              <a:t>For the HPF team</a:t>
            </a:r>
          </a:p>
          <a:p>
            <a:pPr>
              <a:defRPr/>
            </a:pPr>
            <a:r>
              <a:rPr lang="en-US" sz="5400" b="1" dirty="0">
                <a:solidFill>
                  <a:schemeClr val="bg1"/>
                </a:solidFill>
                <a:latin typeface="Copperplate" charset="0"/>
                <a:ea typeface="ＭＳ Ｐゴシック" charset="0"/>
                <a:cs typeface="Copperplate" charset="0"/>
                <a:sym typeface="Copperplate" charset="0"/>
              </a:rPr>
              <a:t>  (Penn State University)</a:t>
            </a:r>
          </a:p>
          <a:p>
            <a:pPr>
              <a:defRPr/>
            </a:pPr>
            <a:endParaRPr lang="en-US" sz="6400" b="1" dirty="0">
              <a:solidFill>
                <a:schemeClr val="bg1"/>
              </a:solidFill>
              <a:latin typeface="Copperplate" charset="0"/>
              <a:ea typeface="ＭＳ Ｐゴシック" charset="0"/>
              <a:cs typeface="Copperplate" charset="0"/>
              <a:sym typeface="Copperplate" charset="0"/>
            </a:endParaRPr>
          </a:p>
        </p:txBody>
      </p:sp>
      <p:sp>
        <p:nvSpPr>
          <p:cNvPr id="6" name="Text Box 7"/>
          <p:cNvSpPr txBox="1">
            <a:spLocks noChangeArrowheads="1"/>
          </p:cNvSpPr>
          <p:nvPr/>
        </p:nvSpPr>
        <p:spPr bwMode="auto">
          <a:xfrm>
            <a:off x="177800" y="8737600"/>
            <a:ext cx="12573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i="1" dirty="0">
                <a:solidFill>
                  <a:srgbClr val="E6E6E6"/>
                </a:solidFill>
                <a:latin typeface="Copperplate" charset="0"/>
                <a:ea typeface="ＭＳ Ｐゴシック" charset="0"/>
                <a:cs typeface="Copperplate" charset="0"/>
                <a:sym typeface="Copperplate" charset="0"/>
              </a:rPr>
              <a:t>Photonics &amp; Planets, November 6 &amp; 7 2014 Florence Italy</a:t>
            </a:r>
          </a:p>
        </p:txBody>
      </p:sp>
      <p:pic>
        <p:nvPicPr>
          <p:cNvPr id="2053" name="Picture 6" descr="100_1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81350"/>
            <a:ext cx="37607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25100" y="50800"/>
            <a:ext cx="26479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6993" y="2895604"/>
            <a:ext cx="3233807" cy="4051291"/>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35000" y="0"/>
            <a:ext cx="11812588" cy="1839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6000" b="1" dirty="0">
                <a:solidFill>
                  <a:schemeClr val="bg1"/>
                </a:solidFill>
                <a:latin typeface="Copperplate"/>
                <a:ea typeface="ヒラギノ明朝 ProN W3" charset="0"/>
                <a:cs typeface="Copperplate"/>
              </a:rPr>
              <a:t>HPF on HET</a:t>
            </a:r>
          </a:p>
          <a:p>
            <a:pPr>
              <a:spcBef>
                <a:spcPct val="50000"/>
              </a:spcBef>
              <a:defRPr/>
            </a:pPr>
            <a:endParaRPr lang="en-US" sz="3400" b="1" dirty="0">
              <a:solidFill>
                <a:schemeClr val="bg1"/>
              </a:solidFill>
              <a:latin typeface="Times New Roman" charset="0"/>
              <a:ea typeface="ヒラギノ明朝 ProN W3" charset="0"/>
            </a:endParaRPr>
          </a:p>
        </p:txBody>
      </p:sp>
      <p:sp>
        <p:nvSpPr>
          <p:cNvPr id="4112" name="Text Box 16"/>
          <p:cNvSpPr txBox="1">
            <a:spLocks noChangeArrowheads="1"/>
          </p:cNvSpPr>
          <p:nvPr/>
        </p:nvSpPr>
        <p:spPr bwMode="auto">
          <a:xfrm>
            <a:off x="406400" y="8077200"/>
            <a:ext cx="123539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spcBef>
                <a:spcPct val="50000"/>
              </a:spcBef>
              <a:defRPr/>
            </a:pPr>
            <a:r>
              <a:rPr lang="en-US" altLang="en-US" sz="2800" b="1" smtClean="0">
                <a:solidFill>
                  <a:srgbClr val="FFFFFF"/>
                </a:solidFill>
                <a:latin typeface="Times New Roman" pitchFamily="18" charset="0"/>
              </a:rPr>
              <a:t>Target Lists being populated, Fe/H, visni’s being determined for a large number of M dwarfs with IRTF &amp; APOGEE. </a:t>
            </a:r>
            <a:r>
              <a:rPr lang="en-US" altLang="en-US" sz="3000" b="1" smtClean="0">
                <a:solidFill>
                  <a:srgbClr val="FF0000"/>
                </a:solidFill>
                <a:latin typeface="Times New Roman" pitchFamily="18" charset="0"/>
              </a:rPr>
              <a:t>(Ryan Terrien, PhD Thesis)</a:t>
            </a:r>
          </a:p>
        </p:txBody>
      </p:sp>
      <p:pic>
        <p:nvPicPr>
          <p:cNvPr id="112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1219200"/>
            <a:ext cx="13004800" cy="640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1739900" y="366713"/>
            <a:ext cx="9883775" cy="1106487"/>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7200" b="1" dirty="0">
                <a:solidFill>
                  <a:schemeClr val="bg1"/>
                </a:solidFill>
                <a:effectLst>
                  <a:outerShdw blurRad="38100" dist="38100" dir="2700000" algn="tl">
                    <a:srgbClr val="000000">
                      <a:alpha val="43137"/>
                    </a:srgbClr>
                  </a:outerShdw>
                </a:effectLst>
                <a:latin typeface="Copperplate" charset="0"/>
                <a:ea typeface="ＭＳ Ｐゴシック" charset="0"/>
                <a:cs typeface="Copperplate" charset="0"/>
                <a:sym typeface="Copperplate" charset="0"/>
              </a:rPr>
              <a:t>Challenges in NIR RVs</a:t>
            </a:r>
          </a:p>
        </p:txBody>
      </p:sp>
      <p:sp>
        <p:nvSpPr>
          <p:cNvPr id="5" name="Rectangle 3"/>
          <p:cNvSpPr>
            <a:spLocks/>
          </p:cNvSpPr>
          <p:nvPr/>
        </p:nvSpPr>
        <p:spPr bwMode="auto">
          <a:xfrm>
            <a:off x="317500" y="1981200"/>
            <a:ext cx="12065000" cy="73914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NIR Detectors (They are not </a:t>
            </a:r>
            <a:r>
              <a:rPr lang="en-US" sz="4800" b="1" dirty="0" smtClean="0">
                <a:solidFill>
                  <a:schemeClr val="bg1">
                    <a:lumMod val="95000"/>
                  </a:schemeClr>
                </a:solidFill>
                <a:latin typeface="Copperplate" charset="0"/>
                <a:ea typeface="ＭＳ Ｐゴシック" charset="0"/>
                <a:cs typeface="Copperplate" charset="0"/>
                <a:sym typeface="Copperplate" charset="0"/>
              </a:rPr>
              <a:t>CCD’s!)</a:t>
            </a:r>
            <a:endParaRPr lang="en-US" sz="4800" b="1" dirty="0">
              <a:solidFill>
                <a:schemeClr val="bg1">
                  <a:lumMod val="95000"/>
                </a:schemeClr>
              </a:solidFill>
              <a:latin typeface="Copperplate" charset="0"/>
              <a:ea typeface="ＭＳ Ｐゴシック" charset="0"/>
              <a:cs typeface="Copperplate" charset="0"/>
              <a:sym typeface="Copperplate" charset="0"/>
            </a:endParaRPr>
          </a:p>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Calibration is Key</a:t>
            </a:r>
          </a:p>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Temperature &amp; Pressure Stabilization with Cryogenic Instrument</a:t>
            </a:r>
          </a:p>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Fiber Modal Noise, Scrambling </a:t>
            </a:r>
          </a:p>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Stellar Activity</a:t>
            </a:r>
          </a:p>
          <a:p>
            <a:pPr marL="571500" indent="-571500" algn="l">
              <a:spcBef>
                <a:spcPts val="1800"/>
              </a:spcBef>
              <a:buFont typeface="Arial"/>
              <a:buChar char="•"/>
              <a:defRPr/>
            </a:pPr>
            <a:r>
              <a:rPr lang="en-US" sz="4800" b="1" dirty="0">
                <a:solidFill>
                  <a:schemeClr val="bg1">
                    <a:lumMod val="95000"/>
                  </a:schemeClr>
                </a:solidFill>
                <a:latin typeface="Copperplate" charset="0"/>
                <a:ea typeface="ＭＳ Ｐゴシック" charset="0"/>
                <a:cs typeface="Copperplate" charset="0"/>
                <a:sym typeface="Copperplate" charset="0"/>
              </a:rPr>
              <a:t>Telluric Absorption  </a:t>
            </a:r>
          </a:p>
          <a:p>
            <a:pPr marL="571500" indent="-571500" algn="l">
              <a:lnSpc>
                <a:spcPts val="4500"/>
              </a:lnSpc>
              <a:buFont typeface="Arial"/>
              <a:buChar char="•"/>
              <a:defRPr/>
            </a:pPr>
            <a:endParaRPr lang="en-US" sz="4800" b="1" dirty="0">
              <a:solidFill>
                <a:schemeClr val="bg1">
                  <a:lumMod val="95000"/>
                </a:schemeClr>
              </a:solidFill>
              <a:latin typeface="Copperplate" charset="0"/>
              <a:ea typeface="ＭＳ Ｐゴシック" charset="0"/>
              <a:cs typeface="Copperplate" charset="0"/>
              <a:sym typeface="Copperplate"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txBox="1">
            <a:spLocks noChangeArrowheads="1"/>
          </p:cNvSpPr>
          <p:nvPr/>
        </p:nvSpPr>
        <p:spPr bwMode="auto">
          <a:xfrm>
            <a:off x="203200" y="215900"/>
            <a:ext cx="12585700" cy="1092200"/>
          </a:xfrm>
          <a:prstGeom prst="rect">
            <a:avLst/>
          </a:prstGeom>
          <a:noFill/>
          <a:ln>
            <a:noFill/>
          </a:ln>
          <a:effectLst>
            <a:outerShdw blurRad="12700" dist="12699" dir="54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50800" bIns="50800"/>
          <a:lst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a:lstStyle>
          <a:p>
            <a:pPr marL="0" indent="0" eaLnBrk="1" hangingPunct="1">
              <a:lnSpc>
                <a:spcPct val="90000"/>
              </a:lnSpc>
              <a:defRPr/>
            </a:pPr>
            <a:r>
              <a:rPr lang="en-US" sz="6600" b="1" dirty="0" smtClean="0">
                <a:solidFill>
                  <a:schemeClr val="bg1"/>
                </a:solidFill>
              </a:rPr>
              <a:t>Challenges: NIR Detectors</a:t>
            </a:r>
          </a:p>
        </p:txBody>
      </p:sp>
      <p:pic>
        <p:nvPicPr>
          <p:cNvPr id="1331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9200" y="1346200"/>
            <a:ext cx="4651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6"/>
          <p:cNvSpPr txBox="1">
            <a:spLocks noChangeArrowheads="1"/>
          </p:cNvSpPr>
          <p:nvPr/>
        </p:nvSpPr>
        <p:spPr bwMode="auto">
          <a:xfrm>
            <a:off x="7553325" y="1374775"/>
            <a:ext cx="4648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dirty="0">
                <a:solidFill>
                  <a:srgbClr val="FF0000"/>
                </a:solidFill>
                <a:ea typeface="ヒラギノ明朝 ProN W3" charset="0"/>
              </a:rPr>
              <a:t>Inter Pixel Capacitance</a:t>
            </a:r>
          </a:p>
        </p:txBody>
      </p:sp>
      <p:sp>
        <p:nvSpPr>
          <p:cNvPr id="24" name="Text Box 14"/>
          <p:cNvSpPr txBox="1">
            <a:spLocks noChangeArrowheads="1"/>
          </p:cNvSpPr>
          <p:nvPr/>
        </p:nvSpPr>
        <p:spPr bwMode="auto">
          <a:xfrm>
            <a:off x="650875" y="9132888"/>
            <a:ext cx="11690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dirty="0">
                <a:solidFill>
                  <a:srgbClr val="FF0000"/>
                </a:solidFill>
                <a:ea typeface="ヒラギノ明朝 ProN W3" charset="0"/>
              </a:rPr>
              <a:t>Image Credits:, Jim </a:t>
            </a:r>
            <a:r>
              <a:rPr lang="en-US" sz="3600" b="1" dirty="0" err="1">
                <a:solidFill>
                  <a:srgbClr val="FF0000"/>
                </a:solidFill>
                <a:ea typeface="ヒラギノ明朝 ProN W3" charset="0"/>
              </a:rPr>
              <a:t>Beletic</a:t>
            </a:r>
            <a:r>
              <a:rPr lang="en-US" sz="3600" b="1" dirty="0">
                <a:solidFill>
                  <a:srgbClr val="FF0000"/>
                </a:solidFill>
                <a:ea typeface="ヒラギノ明朝 ProN W3" charset="0"/>
              </a:rPr>
              <a:t>, Teledyne</a:t>
            </a:r>
          </a:p>
        </p:txBody>
      </p:sp>
      <p:pic>
        <p:nvPicPr>
          <p:cNvPr id="133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5232400"/>
            <a:ext cx="466725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a:spLocks noChangeArrowheads="1"/>
          </p:cNvSpPr>
          <p:nvPr/>
        </p:nvSpPr>
        <p:spPr bwMode="auto">
          <a:xfrm>
            <a:off x="8388350" y="7010400"/>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ts val="3500"/>
              </a:lnSpc>
              <a:spcBef>
                <a:spcPts val="0"/>
              </a:spcBef>
              <a:defRPr/>
            </a:pPr>
            <a:r>
              <a:rPr lang="en-US" b="1" dirty="0">
                <a:solidFill>
                  <a:srgbClr val="FF0000"/>
                </a:solidFill>
                <a:ea typeface="ヒラギノ明朝 ProN W3" charset="0"/>
              </a:rPr>
              <a:t>Latency</a:t>
            </a:r>
          </a:p>
          <a:p>
            <a:pPr>
              <a:lnSpc>
                <a:spcPts val="3500"/>
              </a:lnSpc>
              <a:spcBef>
                <a:spcPts val="0"/>
              </a:spcBef>
              <a:defRPr/>
            </a:pPr>
            <a:r>
              <a:rPr lang="en-US" b="1" dirty="0">
                <a:solidFill>
                  <a:srgbClr val="FF0000"/>
                </a:solidFill>
                <a:ea typeface="ヒラギノ明朝 ProN W3" charset="0"/>
              </a:rPr>
              <a:t>(</a:t>
            </a:r>
            <a:r>
              <a:rPr lang="en-US" sz="3600" b="1" dirty="0">
                <a:solidFill>
                  <a:srgbClr val="FF0000"/>
                </a:solidFill>
                <a:ea typeface="ヒラギノ明朝 ProN W3" charset="0"/>
              </a:rPr>
              <a:t>Persistence</a:t>
            </a:r>
            <a:r>
              <a:rPr lang="en-US" b="1" dirty="0">
                <a:solidFill>
                  <a:srgbClr val="FF0000"/>
                </a:solidFill>
                <a:ea typeface="ヒラギノ明朝 ProN W3" charset="0"/>
              </a:rPr>
              <a:t>) </a:t>
            </a:r>
          </a:p>
        </p:txBody>
      </p:sp>
      <p:pic>
        <p:nvPicPr>
          <p:cNvPr id="1332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455738"/>
            <a:ext cx="4181475"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5416550"/>
            <a:ext cx="418147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6"/>
          <p:cNvSpPr txBox="1">
            <a:spLocks noChangeArrowheads="1"/>
          </p:cNvSpPr>
          <p:nvPr/>
        </p:nvSpPr>
        <p:spPr bwMode="auto">
          <a:xfrm>
            <a:off x="450850" y="5562600"/>
            <a:ext cx="4648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dirty="0">
                <a:solidFill>
                  <a:srgbClr val="FF0000"/>
                </a:solidFill>
                <a:ea typeface="ヒラギノ明朝 ProN W3" charset="0"/>
              </a:rPr>
              <a:t>High and Variable Noise</a:t>
            </a:r>
          </a:p>
        </p:txBody>
      </p:sp>
      <p:sp>
        <p:nvSpPr>
          <p:cNvPr id="22" name="Text Box 16"/>
          <p:cNvSpPr txBox="1">
            <a:spLocks noChangeArrowheads="1"/>
          </p:cNvSpPr>
          <p:nvPr/>
        </p:nvSpPr>
        <p:spPr bwMode="auto">
          <a:xfrm>
            <a:off x="438150" y="1698625"/>
            <a:ext cx="4648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dirty="0">
                <a:solidFill>
                  <a:srgbClr val="FF0000"/>
                </a:solidFill>
                <a:ea typeface="ヒラギノ明朝 ProN W3" charset="0"/>
              </a:rPr>
              <a:t>Wide QE Distribution</a:t>
            </a:r>
          </a:p>
        </p:txBody>
      </p:sp>
      <p:sp>
        <p:nvSpPr>
          <p:cNvPr id="13324" name="TextBox 5"/>
          <p:cNvSpPr txBox="1">
            <a:spLocks noChangeArrowheads="1"/>
          </p:cNvSpPr>
          <p:nvPr/>
        </p:nvSpPr>
        <p:spPr bwMode="auto">
          <a:xfrm>
            <a:off x="4978400" y="1746250"/>
            <a:ext cx="2133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lnSpc>
                <a:spcPts val="4000"/>
              </a:lnSpc>
            </a:pPr>
            <a:r>
              <a:rPr lang="en-US" altLang="en-US" sz="3200" b="1">
                <a:solidFill>
                  <a:schemeClr val="bg1"/>
                </a:solidFill>
                <a:latin typeface="Palatino" charset="0"/>
                <a:sym typeface="Palatino" charset="0"/>
              </a:rPr>
              <a:t>H2RG Devices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13049251"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100_1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200" y="67818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p:nvSpPr>
        <p:spPr bwMode="auto">
          <a:xfrm>
            <a:off x="5969000" y="6324600"/>
            <a:ext cx="160020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sp>
        <p:nvSpPr>
          <p:cNvPr id="10" name="Line 13"/>
          <p:cNvSpPr>
            <a:spLocks noChangeShapeType="1"/>
          </p:cNvSpPr>
          <p:nvPr/>
        </p:nvSpPr>
        <p:spPr bwMode="auto">
          <a:xfrm>
            <a:off x="6654800" y="5715000"/>
            <a:ext cx="4800600" cy="1066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sp>
        <p:nvSpPr>
          <p:cNvPr id="11" name="Line 14"/>
          <p:cNvSpPr>
            <a:spLocks noChangeShapeType="1"/>
          </p:cNvSpPr>
          <p:nvPr/>
        </p:nvSpPr>
        <p:spPr bwMode="auto">
          <a:xfrm flipH="1">
            <a:off x="5969000" y="5715000"/>
            <a:ext cx="685800" cy="6096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pic>
        <p:nvPicPr>
          <p:cNvPr id="1434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28600"/>
            <a:ext cx="45370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p:cNvSpPr>
          <p:nvPr/>
        </p:nvSpPr>
        <p:spPr bwMode="auto">
          <a:xfrm>
            <a:off x="12700" y="254000"/>
            <a:ext cx="13055600" cy="9271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3000" dirty="0">
                <a:solidFill>
                  <a:srgbClr val="E6E6E6"/>
                </a:solidFill>
                <a:latin typeface="Copperplate" charset="0"/>
                <a:ea typeface="ＭＳ Ｐゴシック" charset="0"/>
                <a:cs typeface="Copperplate" charset="0"/>
                <a:sym typeface="Copperplate" charset="0"/>
              </a:rPr>
              <a:t>                    </a:t>
            </a:r>
            <a:r>
              <a:rPr lang="en-US" dirty="0">
                <a:solidFill>
                  <a:srgbClr val="000000"/>
                </a:solidFill>
                <a:latin typeface="Copperplate" charset="0"/>
                <a:ea typeface="ＭＳ Ｐゴシック" charset="0"/>
                <a:cs typeface="Copperplate" charset="0"/>
                <a:sym typeface="Copperplate" charset="0"/>
              </a:rPr>
              <a:t>Pathfinder TESTBED</a:t>
            </a:r>
          </a:p>
        </p:txBody>
      </p:sp>
      <p:sp>
        <p:nvSpPr>
          <p:cNvPr id="2" name="TextBox 1"/>
          <p:cNvSpPr txBox="1"/>
          <p:nvPr/>
        </p:nvSpPr>
        <p:spPr>
          <a:xfrm>
            <a:off x="10147300" y="852626"/>
            <a:ext cx="1295400" cy="707886"/>
          </a:xfrm>
          <a:prstGeom prst="rect">
            <a:avLst/>
          </a:prstGeom>
          <a:noFill/>
        </p:spPr>
        <p:txBody>
          <a:bodyPr wrap="square" rtlCol="0">
            <a:spAutoFit/>
          </a:bodyPr>
          <a:lstStyle/>
          <a:p>
            <a:r>
              <a:rPr lang="en-US" b="1" dirty="0" smtClean="0">
                <a:solidFill>
                  <a:srgbClr val="FF0000"/>
                </a:solidFill>
              </a:rPr>
              <a:t>H1</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Text Box 3"/>
          <p:cNvSpPr txBox="1">
            <a:spLocks noChangeArrowheads="1"/>
          </p:cNvSpPr>
          <p:nvPr/>
        </p:nvSpPr>
        <p:spPr bwMode="auto">
          <a:xfrm>
            <a:off x="758825" y="2166938"/>
            <a:ext cx="3792538"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endParaRPr lang="en-US" smtClean="0">
              <a:solidFill>
                <a:srgbClr val="FFFF66"/>
              </a:solidFill>
            </a:endParaRPr>
          </a:p>
        </p:txBody>
      </p:sp>
      <p:sp>
        <p:nvSpPr>
          <p:cNvPr id="177156" name="Text Box 4"/>
          <p:cNvSpPr txBox="1">
            <a:spLocks noChangeArrowheads="1"/>
          </p:cNvSpPr>
          <p:nvPr/>
        </p:nvSpPr>
        <p:spPr bwMode="auto">
          <a:xfrm>
            <a:off x="974725" y="325438"/>
            <a:ext cx="11271250" cy="96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spcBef>
                <a:spcPct val="50000"/>
              </a:spcBef>
              <a:defRPr/>
            </a:pPr>
            <a:r>
              <a:rPr lang="en-US" altLang="en-US" sz="5400" b="1" dirty="0" smtClean="0">
                <a:solidFill>
                  <a:srgbClr val="FFFFFF"/>
                </a:solidFill>
                <a:latin typeface="Copperplate" pitchFamily="2" charset="0"/>
              </a:rPr>
              <a:t>Pathfinder : On </a:t>
            </a:r>
            <a:r>
              <a:rPr lang="ja-JP" altLang="en-US" sz="5400" b="1" dirty="0" smtClean="0">
                <a:solidFill>
                  <a:srgbClr val="FFFFFF"/>
                </a:solidFill>
                <a:latin typeface="Copperplate" pitchFamily="2" charset="0"/>
              </a:rPr>
              <a:t>‘</a:t>
            </a:r>
            <a:r>
              <a:rPr lang="en-US" altLang="ja-JP" sz="5400" b="1" dirty="0" smtClean="0">
                <a:solidFill>
                  <a:srgbClr val="FFFFFF"/>
                </a:solidFill>
                <a:latin typeface="Copperplate" pitchFamily="2" charset="0"/>
              </a:rPr>
              <a:t>Sky</a:t>
            </a:r>
            <a:r>
              <a:rPr lang="ja-JP" altLang="en-US" sz="5400" b="1" dirty="0" smtClean="0">
                <a:solidFill>
                  <a:srgbClr val="FFFFFF"/>
                </a:solidFill>
                <a:latin typeface="Copperplate" pitchFamily="2" charset="0"/>
              </a:rPr>
              <a:t>’</a:t>
            </a:r>
            <a:r>
              <a:rPr lang="en-US" altLang="ja-JP" sz="5400" b="1" dirty="0" smtClean="0">
                <a:solidFill>
                  <a:srgbClr val="FFFFFF"/>
                </a:solidFill>
                <a:latin typeface="Copperplate" pitchFamily="2" charset="0"/>
              </a:rPr>
              <a:t> Performance in Lab</a:t>
            </a:r>
            <a:endParaRPr lang="en-US" altLang="en-US" sz="5400" b="1" dirty="0" smtClean="0">
              <a:solidFill>
                <a:srgbClr val="FFFFFF"/>
              </a:solidFill>
              <a:latin typeface="Copperplate" pitchFamily="2" charset="0"/>
            </a:endParaRPr>
          </a:p>
        </p:txBody>
      </p:sp>
      <p:pic>
        <p:nvPicPr>
          <p:cNvPr id="177163" name="Picture 11"/>
          <p:cNvPicPr>
            <a:picLocks noChangeAspect="1" noChangeArrowheads="1"/>
          </p:cNvPicPr>
          <p:nvPr/>
        </p:nvPicPr>
        <p:blipFill>
          <a:blip r:embed="rId3"/>
          <a:srcRect/>
          <a:stretch>
            <a:fillRect/>
          </a:stretch>
        </p:blipFill>
        <p:spPr bwMode="auto">
          <a:xfrm>
            <a:off x="758825" y="1300163"/>
            <a:ext cx="11812588"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64" name="Text Box 12"/>
          <p:cNvSpPr txBox="1">
            <a:spLocks noChangeArrowheads="1"/>
          </p:cNvSpPr>
          <p:nvPr/>
        </p:nvSpPr>
        <p:spPr bwMode="auto">
          <a:xfrm>
            <a:off x="758825" y="7669213"/>
            <a:ext cx="114871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500" b="1" dirty="0">
                <a:solidFill>
                  <a:srgbClr val="FFFFFF"/>
                </a:solidFill>
                <a:ea typeface="ヒラギノ明朝 ProN W3" charset="0"/>
              </a:rPr>
              <a:t>Achieve 7-10m/s </a:t>
            </a:r>
            <a:r>
              <a:rPr lang="en-US" sz="2500" b="1" dirty="0" err="1">
                <a:solidFill>
                  <a:srgbClr val="FFFFFF"/>
                </a:solidFill>
                <a:ea typeface="ヒラギノ明朝 ProN W3" charset="0"/>
              </a:rPr>
              <a:t>rms</a:t>
            </a:r>
            <a:r>
              <a:rPr lang="en-US" sz="2500" b="1" dirty="0">
                <a:solidFill>
                  <a:srgbClr val="FFFFFF"/>
                </a:solidFill>
                <a:ea typeface="ヒラギノ明朝 ProN W3" charset="0"/>
              </a:rPr>
              <a:t> scatter on Sunlight with two different configurations and simultaneous </a:t>
            </a:r>
            <a:r>
              <a:rPr lang="en-US" sz="2500" b="1" dirty="0" err="1">
                <a:solidFill>
                  <a:srgbClr val="FFFFFF"/>
                </a:solidFill>
                <a:ea typeface="ヒラギノ明朝 ProN W3" charset="0"/>
              </a:rPr>
              <a:t>Th-Ar</a:t>
            </a:r>
            <a:r>
              <a:rPr lang="en-US" sz="2500" b="1" dirty="0">
                <a:solidFill>
                  <a:srgbClr val="FFFFFF"/>
                </a:solidFill>
                <a:ea typeface="ヒラギノ明朝 ProN W3" charset="0"/>
              </a:rPr>
              <a:t> calibration. Suggests detector issues like persistence and parasitic ghosting are not a killer at ~&lt; 10m/s. This is short term stability. </a:t>
            </a:r>
          </a:p>
        </p:txBody>
      </p:sp>
      <p:sp>
        <p:nvSpPr>
          <p:cNvPr id="177165" name="Text Box 13"/>
          <p:cNvSpPr txBox="1">
            <a:spLocks noChangeArrowheads="1"/>
          </p:cNvSpPr>
          <p:nvPr/>
        </p:nvSpPr>
        <p:spPr bwMode="auto">
          <a:xfrm>
            <a:off x="758825" y="7043738"/>
            <a:ext cx="4659313"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3000" b="1" dirty="0">
                <a:solidFill>
                  <a:srgbClr val="FF0000"/>
                </a:solidFill>
                <a:ea typeface="ヒラギノ明朝 ProN W3" charset="0"/>
              </a:rPr>
              <a:t>Ramsey et al. 2008</a:t>
            </a:r>
          </a:p>
        </p:txBody>
      </p:sp>
      <p:sp>
        <p:nvSpPr>
          <p:cNvPr id="177167" name="Text Box 15"/>
          <p:cNvSpPr txBox="1">
            <a:spLocks noChangeArrowheads="1"/>
          </p:cNvSpPr>
          <p:nvPr/>
        </p:nvSpPr>
        <p:spPr bwMode="auto">
          <a:xfrm>
            <a:off x="433388" y="8994775"/>
            <a:ext cx="12245975"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endParaRPr lang="en-US">
              <a:ea typeface="ヒラギノ明朝 ProN W3"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177800" y="260350"/>
            <a:ext cx="12649200" cy="9271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6600" b="1" dirty="0">
                <a:solidFill>
                  <a:schemeClr val="bg1"/>
                </a:solidFill>
                <a:latin typeface="Copperplate" charset="0"/>
                <a:ea typeface="ＭＳ Ｐゴシック" charset="0"/>
                <a:cs typeface="Copperplate" charset="0"/>
                <a:sym typeface="Copperplate" charset="0"/>
              </a:rPr>
              <a:t>Pathfinder @ HET</a:t>
            </a:r>
            <a:endParaRPr lang="en-US" sz="6600" b="1" baseline="-6000" dirty="0">
              <a:solidFill>
                <a:schemeClr val="bg1"/>
              </a:solidFill>
              <a:latin typeface="Copperplate" charset="0"/>
              <a:ea typeface="ＭＳ Ｐゴシック" charset="0"/>
              <a:cs typeface="Copperplate" charset="0"/>
              <a:sym typeface="Copperplate" charset="0"/>
            </a:endParaRPr>
          </a:p>
        </p:txBody>
      </p:sp>
      <p:sp>
        <p:nvSpPr>
          <p:cNvPr id="6" name="Text Box 6"/>
          <p:cNvSpPr txBox="1">
            <a:spLocks noChangeArrowheads="1"/>
          </p:cNvSpPr>
          <p:nvPr/>
        </p:nvSpPr>
        <p:spPr bwMode="auto">
          <a:xfrm>
            <a:off x="2654300" y="7999413"/>
            <a:ext cx="6934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solidFill>
                  <a:srgbClr val="FFFFFF"/>
                </a:solidFill>
                <a:latin typeface="Copperplate"/>
                <a:ea typeface="ヒラギノ明朝 ProN W3" charset="0"/>
                <a:cs typeface="Copperplate"/>
              </a:rPr>
              <a:t>Observations of Tau Boo with Pathfinder@ HET</a:t>
            </a:r>
          </a:p>
          <a:p>
            <a:pPr>
              <a:spcBef>
                <a:spcPct val="50000"/>
              </a:spcBef>
              <a:defRPr/>
            </a:pPr>
            <a:r>
              <a:rPr lang="en-US" sz="2400" b="1" dirty="0">
                <a:solidFill>
                  <a:srgbClr val="FFFFFF"/>
                </a:solidFill>
                <a:latin typeface="Copperplate"/>
                <a:ea typeface="ヒラギノ明朝 ProN W3" charset="0"/>
                <a:cs typeface="Copperplate"/>
              </a:rPr>
              <a:t>Orbit Recovered</a:t>
            </a:r>
          </a:p>
        </p:txBody>
      </p:sp>
      <p:pic>
        <p:nvPicPr>
          <p:cNvPr id="163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200" y="7086600"/>
            <a:ext cx="32004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0"/>
          <p:cNvSpPr>
            <a:spLocks noChangeShapeType="1"/>
          </p:cNvSpPr>
          <p:nvPr/>
        </p:nvSpPr>
        <p:spPr bwMode="auto">
          <a:xfrm>
            <a:off x="17338675" y="11699875"/>
            <a:ext cx="152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sp>
        <p:nvSpPr>
          <p:cNvPr id="10" name="Line 10"/>
          <p:cNvSpPr>
            <a:spLocks noChangeShapeType="1"/>
          </p:cNvSpPr>
          <p:nvPr/>
        </p:nvSpPr>
        <p:spPr bwMode="auto">
          <a:xfrm>
            <a:off x="10236200" y="7010400"/>
            <a:ext cx="330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sp>
        <p:nvSpPr>
          <p:cNvPr id="11" name="Text Box 7"/>
          <p:cNvSpPr txBox="1">
            <a:spLocks noChangeArrowheads="1"/>
          </p:cNvSpPr>
          <p:nvPr/>
        </p:nvSpPr>
        <p:spPr bwMode="auto">
          <a:xfrm>
            <a:off x="8864600" y="2514600"/>
            <a:ext cx="1143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solidFill>
                  <a:srgbClr val="FFFF66"/>
                </a:solidFill>
                <a:latin typeface="Times New Roman" charset="0"/>
                <a:ea typeface="ヒラギノ明朝 ProN W3" charset="0"/>
              </a:rPr>
              <a:t>star</a:t>
            </a:r>
          </a:p>
        </p:txBody>
      </p:sp>
      <p:sp>
        <p:nvSpPr>
          <p:cNvPr id="12" name="Text Box 8"/>
          <p:cNvSpPr txBox="1">
            <a:spLocks noChangeArrowheads="1"/>
          </p:cNvSpPr>
          <p:nvPr/>
        </p:nvSpPr>
        <p:spPr bwMode="auto">
          <a:xfrm>
            <a:off x="8864600" y="4230688"/>
            <a:ext cx="1219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solidFill>
                  <a:srgbClr val="FFFF66"/>
                </a:solidFill>
                <a:latin typeface="Times New Roman" charset="0"/>
                <a:ea typeface="ヒラギノ明朝 ProN W3" charset="0"/>
              </a:rPr>
              <a:t>U/Ne</a:t>
            </a:r>
          </a:p>
        </p:txBody>
      </p:sp>
      <p:pic>
        <p:nvPicPr>
          <p:cNvPr id="163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1400" y="2514600"/>
            <a:ext cx="219868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srcRect/>
          <a:stretch>
            <a:fillRect/>
          </a:stretch>
        </p:blipFill>
        <p:spPr bwMode="auto">
          <a:xfrm>
            <a:off x="3187700" y="1533525"/>
            <a:ext cx="58674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2047875" y="457200"/>
            <a:ext cx="9536113" cy="541338"/>
          </a:xfrm>
        </p:spPr>
        <p:txBody>
          <a:bodyPr/>
          <a:lstStyle/>
          <a:p>
            <a:pPr>
              <a:defRPr/>
            </a:pPr>
            <a:r>
              <a:rPr lang="en-US" sz="4600" b="1" dirty="0">
                <a:solidFill>
                  <a:schemeClr val="bg1"/>
                </a:solidFill>
              </a:rPr>
              <a:t>Calibration </a:t>
            </a:r>
            <a:r>
              <a:rPr lang="en-US" sz="4600" b="1" dirty="0" smtClean="0">
                <a:solidFill>
                  <a:schemeClr val="bg1"/>
                </a:solidFill>
              </a:rPr>
              <a:t>is KEY</a:t>
            </a:r>
            <a:endParaRPr lang="en-US" sz="4600" b="1" dirty="0">
              <a:solidFill>
                <a:schemeClr val="bg1"/>
              </a:solidFill>
            </a:endParaRPr>
          </a:p>
        </p:txBody>
      </p:sp>
      <p:pic>
        <p:nvPicPr>
          <p:cNvPr id="17411" name="Picture 1" descr="cal_comparsion_ord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182688"/>
            <a:ext cx="11377612"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
          <p:cNvSpPr txBox="1">
            <a:spLocks noChangeArrowheads="1"/>
          </p:cNvSpPr>
          <p:nvPr/>
        </p:nvSpPr>
        <p:spPr bwMode="auto">
          <a:xfrm>
            <a:off x="327025" y="8458200"/>
            <a:ext cx="12460288" cy="99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800" dirty="0" smtClean="0">
                <a:solidFill>
                  <a:schemeClr val="bg1"/>
                </a:solidFill>
                <a:latin typeface="Palatino" charset="0"/>
                <a:sym typeface="Palatino" charset="0"/>
              </a:rPr>
              <a:t>HPF System Models </a:t>
            </a:r>
            <a:r>
              <a:rPr lang="en-US" altLang="en-US" sz="2800" dirty="0">
                <a:solidFill>
                  <a:schemeClr val="bg1"/>
                </a:solidFill>
                <a:latin typeface="Palatino" charset="0"/>
                <a:sym typeface="Palatino" charset="0"/>
              </a:rPr>
              <a:t>based on archived line-lists, assumes S/N max of 300 in extracted spectrum</a:t>
            </a:r>
          </a:p>
        </p:txBody>
      </p:sp>
      <p:cxnSp>
        <p:nvCxnSpPr>
          <p:cNvPr id="17413" name="Straight Connector 4"/>
          <p:cNvCxnSpPr>
            <a:cxnSpLocks noChangeShapeType="1"/>
          </p:cNvCxnSpPr>
          <p:nvPr/>
        </p:nvCxnSpPr>
        <p:spPr bwMode="auto">
          <a:xfrm>
            <a:off x="11912600" y="7689850"/>
            <a:ext cx="874713" cy="4763"/>
          </a:xfrm>
          <a:prstGeom prst="line">
            <a:avLst/>
          </a:prstGeom>
          <a:noFill/>
          <a:ln w="57150" algn="ctr">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17414" name="Straight Connector 5"/>
          <p:cNvCxnSpPr>
            <a:cxnSpLocks noChangeShapeType="1"/>
          </p:cNvCxnSpPr>
          <p:nvPr/>
        </p:nvCxnSpPr>
        <p:spPr bwMode="auto">
          <a:xfrm flipH="1">
            <a:off x="1682750" y="7689850"/>
            <a:ext cx="730250" cy="0"/>
          </a:xfrm>
          <a:prstGeom prst="line">
            <a:avLst/>
          </a:prstGeom>
          <a:noFill/>
          <a:ln w="57150" algn="ctr">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17415" name="TextBox 8"/>
          <p:cNvSpPr txBox="1">
            <a:spLocks noChangeArrowheads="1"/>
          </p:cNvSpPr>
          <p:nvPr/>
        </p:nvSpPr>
        <p:spPr bwMode="auto">
          <a:xfrm>
            <a:off x="249833" y="7362825"/>
            <a:ext cx="1545034" cy="68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i="1" dirty="0">
                <a:solidFill>
                  <a:srgbClr val="FF0000"/>
                </a:solidFill>
                <a:latin typeface="Palatino" charset="0"/>
                <a:sym typeface="Palatino" charset="0"/>
              </a:rPr>
              <a:t>FPRD</a:t>
            </a:r>
          </a:p>
          <a:p>
            <a:pPr eaLnBrk="1" hangingPunct="1"/>
            <a:r>
              <a:rPr lang="en-US" altLang="en-US" sz="1800" b="1" i="1" dirty="0" err="1">
                <a:solidFill>
                  <a:srgbClr val="FF0000"/>
                </a:solidFill>
                <a:latin typeface="Palatino" charset="0"/>
                <a:sym typeface="Palatino" charset="0"/>
              </a:rPr>
              <a:t>Requirment</a:t>
            </a:r>
            <a:endParaRPr lang="en-US" altLang="en-US" sz="1800" b="1" i="1" dirty="0">
              <a:solidFill>
                <a:srgbClr val="FF0000"/>
              </a:solidFill>
              <a:latin typeface="Palatino" charset="0"/>
              <a:sym typeface="Palatino"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2682875" y="128588"/>
            <a:ext cx="7997825" cy="847725"/>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500" b="1" dirty="0">
                <a:solidFill>
                  <a:schemeClr val="bg1"/>
                </a:solidFill>
                <a:latin typeface="Copperplate" charset="0"/>
                <a:ea typeface="ＭＳ Ｐゴシック" charset="0"/>
                <a:cs typeface="Copperplate" charset="0"/>
                <a:sym typeface="Copperplate" charset="0"/>
              </a:rPr>
              <a:t>HPF Calibration System</a:t>
            </a:r>
          </a:p>
        </p:txBody>
      </p:sp>
      <p:sp>
        <p:nvSpPr>
          <p:cNvPr id="11" name="Text Box 8"/>
          <p:cNvSpPr txBox="1">
            <a:spLocks noChangeArrowheads="1"/>
          </p:cNvSpPr>
          <p:nvPr/>
        </p:nvSpPr>
        <p:spPr bwMode="auto">
          <a:xfrm>
            <a:off x="482600" y="7239000"/>
            <a:ext cx="120396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600" b="1" dirty="0">
                <a:solidFill>
                  <a:srgbClr val="FFFFFF"/>
                </a:solidFill>
                <a:latin typeface="Tahoma" charset="0"/>
                <a:ea typeface="ヒラギノ明朝 ProN W3" pitchFamily="2" charset="-128"/>
                <a:sym typeface="Palatino" pitchFamily="2" charset="0"/>
              </a:rPr>
              <a:t>The HPF Calibration systems feeds light from the different sources (FFP, comb, U/Ne, flat) into an integrating sphere which then feeds the HPF calibration fibers and the HET wide field calibration unit.</a:t>
            </a:r>
          </a:p>
          <a:p>
            <a:pPr>
              <a:spcBef>
                <a:spcPct val="50000"/>
              </a:spcBef>
              <a:defRPr/>
            </a:pPr>
            <a:r>
              <a:rPr lang="en-US" sz="2600" b="1" dirty="0">
                <a:solidFill>
                  <a:srgbClr val="FF0000"/>
                </a:solidFill>
                <a:latin typeface="Tahoma" charset="0"/>
                <a:ea typeface="ヒラギノ明朝 ProN W3" pitchFamily="2" charset="-128"/>
                <a:sym typeface="Palatino" pitchFamily="2" charset="0"/>
              </a:rPr>
              <a:t>Sam Halverson SPIE 2014 </a:t>
            </a:r>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66800"/>
            <a:ext cx="8686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7000" y="1752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7"/>
          <p:cNvSpPr txBox="1">
            <a:spLocks noChangeArrowheads="1"/>
          </p:cNvSpPr>
          <p:nvPr/>
        </p:nvSpPr>
        <p:spPr bwMode="auto">
          <a:xfrm>
            <a:off x="8890000" y="4722813"/>
            <a:ext cx="406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800" b="1">
                <a:solidFill>
                  <a:srgbClr val="FF0000"/>
                </a:solidFill>
                <a:latin typeface="Palatino" charset="0"/>
                <a:sym typeface="Palatino" charset="0"/>
              </a:rPr>
              <a:t>The HPF calibration and laser comb are located in an insulated room adjacent to the HPF</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177800" y="260350"/>
            <a:ext cx="12649200" cy="9271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6400" dirty="0">
                <a:solidFill>
                  <a:srgbClr val="E6E6E6"/>
                </a:solidFill>
                <a:latin typeface="Copperplate" charset="0"/>
                <a:ea typeface="ＭＳ Ｐゴシック" charset="0"/>
                <a:cs typeface="Copperplate" charset="0"/>
                <a:sym typeface="Copperplate" charset="0"/>
              </a:rPr>
              <a:t>Pathfinder @ HET</a:t>
            </a:r>
            <a:endParaRPr lang="en-US" sz="6400" baseline="-6000" dirty="0">
              <a:solidFill>
                <a:srgbClr val="E6E6E6"/>
              </a:solidFill>
              <a:latin typeface="Copperplate" charset="0"/>
              <a:ea typeface="ＭＳ Ｐゴシック" charset="0"/>
              <a:cs typeface="Copperplate" charset="0"/>
              <a:sym typeface="Copperplate" charset="0"/>
            </a:endParaRPr>
          </a:p>
        </p:txBody>
      </p:sp>
      <p:sp>
        <p:nvSpPr>
          <p:cNvPr id="9" name="Line 10"/>
          <p:cNvSpPr>
            <a:spLocks noChangeShapeType="1"/>
          </p:cNvSpPr>
          <p:nvPr/>
        </p:nvSpPr>
        <p:spPr bwMode="auto">
          <a:xfrm>
            <a:off x="17338675" y="11699875"/>
            <a:ext cx="152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ヒラギノ明朝 ProN W3" charset="0"/>
            </a:endParaRPr>
          </a:p>
        </p:txBody>
      </p:sp>
      <p:pic>
        <p:nvPicPr>
          <p:cNvPr id="19460" name="Picture 4" descr="SciBrev20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5400"/>
            <a:ext cx="12979400" cy="9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177800" y="260350"/>
            <a:ext cx="12649200" cy="9271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6400" dirty="0">
                <a:solidFill>
                  <a:schemeClr val="bg1"/>
                </a:solidFill>
                <a:latin typeface="Copperplate" charset="0"/>
                <a:ea typeface="ＭＳ Ｐゴシック" charset="0"/>
                <a:cs typeface="Copperplate" charset="0"/>
                <a:sym typeface="Copperplate" charset="0"/>
              </a:rPr>
              <a:t>RVs with Simultaneous Ref.</a:t>
            </a:r>
            <a:endParaRPr lang="en-US" sz="6400" baseline="-6000" dirty="0">
              <a:solidFill>
                <a:schemeClr val="bg1"/>
              </a:solidFill>
              <a:latin typeface="Copperplate" charset="0"/>
              <a:ea typeface="ＭＳ Ｐゴシック" charset="0"/>
              <a:cs typeface="Copperplate" charset="0"/>
              <a:sym typeface="Copperplate" charset="0"/>
            </a:endParaRPr>
          </a:p>
        </p:txBody>
      </p:sp>
      <p:sp>
        <p:nvSpPr>
          <p:cNvPr id="9230" name="Rectangle 14"/>
          <p:cNvSpPr>
            <a:spLocks/>
          </p:cNvSpPr>
          <p:nvPr/>
        </p:nvSpPr>
        <p:spPr bwMode="auto">
          <a:xfrm>
            <a:off x="254000" y="8743950"/>
            <a:ext cx="12750800" cy="6223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3600" u="sng" dirty="0">
                <a:solidFill>
                  <a:srgbClr val="E6E6E6"/>
                </a:solidFill>
                <a:latin typeface="Copperplate" charset="0"/>
                <a:ea typeface="ＭＳ Ｐゴシック" charset="0"/>
                <a:cs typeface="Copperplate" charset="0"/>
                <a:sym typeface="Copperplate" charset="0"/>
              </a:rPr>
              <a:t>Stellar NIR RVs with Laser Frequency Comb</a:t>
            </a:r>
          </a:p>
          <a:p>
            <a:pPr>
              <a:defRPr/>
            </a:pPr>
            <a:r>
              <a:rPr lang="en-US" sz="3600" u="sng" dirty="0" err="1">
                <a:solidFill>
                  <a:srgbClr val="E6E6E6"/>
                </a:solidFill>
                <a:latin typeface="Copperplate" charset="0"/>
                <a:ea typeface="ＭＳ Ｐゴシック" charset="0"/>
                <a:cs typeface="Copperplate" charset="0"/>
                <a:sym typeface="Copperplate" charset="0"/>
              </a:rPr>
              <a:t>Ycas</a:t>
            </a:r>
            <a:r>
              <a:rPr lang="en-US" sz="3600" u="sng" dirty="0">
                <a:solidFill>
                  <a:srgbClr val="E6E6E6"/>
                </a:solidFill>
                <a:latin typeface="Copperplate" charset="0"/>
                <a:ea typeface="ＭＳ Ｐゴシック" charset="0"/>
                <a:cs typeface="Copperplate" charset="0"/>
                <a:sym typeface="Copperplate" charset="0"/>
              </a:rPr>
              <a:t> et al. 2012, Optics Express</a:t>
            </a:r>
          </a:p>
        </p:txBody>
      </p:sp>
      <p:pic>
        <p:nvPicPr>
          <p:cNvPr id="6" name="Picture 5"/>
          <p:cNvPicPr>
            <a:picLocks noChangeAspect="1" noChangeArrowheads="1"/>
          </p:cNvPicPr>
          <p:nvPr/>
        </p:nvPicPr>
        <p:blipFill>
          <a:blip r:embed="rId3"/>
          <a:srcRect/>
          <a:stretch>
            <a:fillRect/>
          </a:stretch>
        </p:blipFill>
        <p:spPr bwMode="auto">
          <a:xfrm>
            <a:off x="2463800" y="1524000"/>
            <a:ext cx="708660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p:cNvPicPr>
            <a:picLocks noChangeAspect="1" noChangeArrowheads="1"/>
          </p:cNvPicPr>
          <p:nvPr/>
        </p:nvPicPr>
        <p:blipFill>
          <a:blip r:embed="rId4"/>
          <a:srcRect/>
          <a:stretch>
            <a:fillRect/>
          </a:stretch>
        </p:blipFill>
        <p:spPr bwMode="auto">
          <a:xfrm>
            <a:off x="254000" y="6934200"/>
            <a:ext cx="1524000" cy="151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 Box 7"/>
          <p:cNvSpPr txBox="1">
            <a:spLocks noChangeArrowheads="1"/>
          </p:cNvSpPr>
          <p:nvPr/>
        </p:nvSpPr>
        <p:spPr bwMode="auto">
          <a:xfrm>
            <a:off x="9398000" y="2286000"/>
            <a:ext cx="17891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dirty="0">
                <a:solidFill>
                  <a:srgbClr val="FF0000"/>
                </a:solidFill>
                <a:ea typeface="ヒラギノ明朝 ProN W3" charset="0"/>
              </a:rPr>
              <a:t>comb</a:t>
            </a:r>
          </a:p>
        </p:txBody>
      </p:sp>
      <p:sp>
        <p:nvSpPr>
          <p:cNvPr id="9" name="Text Box 9"/>
          <p:cNvSpPr txBox="1">
            <a:spLocks noChangeArrowheads="1"/>
          </p:cNvSpPr>
          <p:nvPr/>
        </p:nvSpPr>
        <p:spPr bwMode="auto">
          <a:xfrm>
            <a:off x="9626600" y="6705600"/>
            <a:ext cx="14255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dirty="0">
                <a:solidFill>
                  <a:srgbClr val="FF0000"/>
                </a:solidFill>
                <a:ea typeface="ヒラギノ明朝 ProN W3" charset="0"/>
              </a:rPr>
              <a:t>star</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77800" y="2286000"/>
            <a:ext cx="12573000" cy="587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err="1">
                <a:solidFill>
                  <a:schemeClr val="bg1"/>
                </a:solidFill>
                <a:latin typeface="Copplerplate"/>
                <a:ea typeface="ヒラギノ明朝 ProN W3" charset="0"/>
                <a:cs typeface="Copplerplate"/>
              </a:rPr>
              <a:t>Suvrath</a:t>
            </a:r>
            <a:r>
              <a:rPr lang="en-US" sz="2800" b="1" dirty="0">
                <a:solidFill>
                  <a:schemeClr val="bg1"/>
                </a:solidFill>
                <a:latin typeface="Copplerplate"/>
                <a:ea typeface="ヒラギノ明朝 ProN W3" charset="0"/>
                <a:cs typeface="Copplerplate"/>
              </a:rPr>
              <a:t> </a:t>
            </a:r>
            <a:r>
              <a:rPr lang="en-US" sz="2800" b="1" dirty="0" err="1">
                <a:solidFill>
                  <a:schemeClr val="bg1"/>
                </a:solidFill>
                <a:latin typeface="Copplerplate"/>
                <a:ea typeface="ヒラギノ明朝 ProN W3" charset="0"/>
                <a:cs typeface="Copplerplate"/>
              </a:rPr>
              <a:t>Mahadevan</a:t>
            </a:r>
            <a:r>
              <a:rPr lang="en-US" sz="2800" b="1" dirty="0">
                <a:solidFill>
                  <a:schemeClr val="bg1"/>
                </a:solidFill>
                <a:latin typeface="Copplerplate"/>
                <a:ea typeface="ヒラギノ明朝 ProN W3" charset="0"/>
                <a:cs typeface="Copplerplate"/>
              </a:rPr>
              <a:t> (PI)</a:t>
            </a:r>
          </a:p>
          <a:p>
            <a:pPr algn="l">
              <a:spcBef>
                <a:spcPct val="50000"/>
              </a:spcBef>
              <a:defRPr/>
            </a:pPr>
            <a:r>
              <a:rPr lang="en-US" sz="3200" b="1" dirty="0">
                <a:solidFill>
                  <a:schemeClr val="bg1"/>
                </a:solidFill>
                <a:latin typeface="Copplerplate"/>
                <a:ea typeface="ヒラギノ明朝 ProN W3" charset="0"/>
                <a:cs typeface="Copplerplate"/>
              </a:rPr>
              <a:t>Graduate Students 	    		Researchers &amp; Engineers	</a:t>
            </a:r>
          </a:p>
          <a:p>
            <a:pPr algn="l">
              <a:spcBef>
                <a:spcPct val="50000"/>
              </a:spcBef>
              <a:defRPr/>
            </a:pPr>
            <a:r>
              <a:rPr lang="en-US" sz="2400" b="1" dirty="0">
                <a:solidFill>
                  <a:schemeClr val="bg1"/>
                </a:solidFill>
                <a:latin typeface="Copplerplate"/>
                <a:ea typeface="ヒラギノ明朝 ProN W3" charset="0"/>
                <a:cs typeface="Copplerplate"/>
              </a:rPr>
              <a:t>Ryan </a:t>
            </a:r>
            <a:r>
              <a:rPr lang="en-US" sz="2400" b="1" dirty="0" err="1">
                <a:solidFill>
                  <a:schemeClr val="bg1"/>
                </a:solidFill>
                <a:latin typeface="Copplerplate"/>
                <a:ea typeface="ヒラギノ明朝 ProN W3" charset="0"/>
                <a:cs typeface="Copplerplate"/>
              </a:rPr>
              <a:t>Terrien</a:t>
            </a:r>
            <a:r>
              <a:rPr lang="en-US" sz="2400" b="1" dirty="0">
                <a:solidFill>
                  <a:schemeClr val="bg1"/>
                </a:solidFill>
                <a:latin typeface="Copplerplate"/>
                <a:ea typeface="ヒラギノ明朝 ProN W3" charset="0"/>
                <a:cs typeface="Copplerplate"/>
              </a:rPr>
              <a:t>                   		                                Paul Robertson</a:t>
            </a:r>
          </a:p>
          <a:p>
            <a:pPr algn="l">
              <a:spcBef>
                <a:spcPct val="50000"/>
              </a:spcBef>
              <a:defRPr/>
            </a:pPr>
            <a:r>
              <a:rPr lang="en-US" sz="2400" b="1" dirty="0">
                <a:solidFill>
                  <a:schemeClr val="bg1"/>
                </a:solidFill>
                <a:latin typeface="Copplerplate"/>
                <a:ea typeface="ヒラギノ明朝 ProN W3" charset="0"/>
                <a:cs typeface="Copplerplate"/>
              </a:rPr>
              <a:t>Sam Halverson  			                                Chad Bender</a:t>
            </a:r>
          </a:p>
          <a:p>
            <a:pPr algn="l">
              <a:spcBef>
                <a:spcPct val="50000"/>
              </a:spcBef>
              <a:defRPr/>
            </a:pPr>
            <a:r>
              <a:rPr lang="en-US" sz="2400" b="1" dirty="0" err="1">
                <a:solidFill>
                  <a:schemeClr val="bg1"/>
                </a:solidFill>
                <a:latin typeface="Copplerplate"/>
                <a:ea typeface="ヒラギノ明朝 ProN W3" charset="0"/>
                <a:cs typeface="Copplerplate"/>
              </a:rPr>
              <a:t>Arpita</a:t>
            </a:r>
            <a:r>
              <a:rPr lang="en-US" sz="2400" b="1" dirty="0">
                <a:solidFill>
                  <a:schemeClr val="bg1"/>
                </a:solidFill>
                <a:latin typeface="Copplerplate"/>
                <a:ea typeface="ヒラギノ明朝 ProN W3" charset="0"/>
                <a:cs typeface="Copplerplate"/>
              </a:rPr>
              <a:t> Roy     		                                           Christian Schwab</a:t>
            </a:r>
          </a:p>
          <a:p>
            <a:pPr algn="l">
              <a:spcBef>
                <a:spcPct val="50000"/>
              </a:spcBef>
              <a:defRPr/>
            </a:pPr>
            <a:r>
              <a:rPr lang="en-US" sz="2400" b="1" dirty="0" err="1">
                <a:solidFill>
                  <a:schemeClr val="bg1"/>
                </a:solidFill>
                <a:latin typeface="Copplerplate"/>
                <a:ea typeface="ヒラギノ明朝 ProN W3" charset="0"/>
                <a:cs typeface="Copplerplate"/>
              </a:rPr>
              <a:t>Guodmundur</a:t>
            </a:r>
            <a:r>
              <a:rPr lang="en-US" sz="2400" b="1" dirty="0">
                <a:solidFill>
                  <a:schemeClr val="bg1"/>
                </a:solidFill>
                <a:latin typeface="Copplerplate"/>
                <a:ea typeface="ヒラギノ明朝 ProN W3" charset="0"/>
                <a:cs typeface="Copplerplate"/>
              </a:rPr>
              <a:t> Kari </a:t>
            </a:r>
            <a:r>
              <a:rPr lang="en-US" sz="2400" b="1" dirty="0" err="1">
                <a:solidFill>
                  <a:schemeClr val="bg1"/>
                </a:solidFill>
                <a:latin typeface="Copplerplate"/>
                <a:ea typeface="ヒラギノ明朝 ProN W3" charset="0"/>
                <a:cs typeface="Copplerplate"/>
              </a:rPr>
              <a:t>Steffanson</a:t>
            </a:r>
            <a:r>
              <a:rPr lang="en-US" sz="2400" b="1" dirty="0">
                <a:solidFill>
                  <a:schemeClr val="bg1"/>
                </a:solidFill>
                <a:latin typeface="Copplerplate"/>
                <a:ea typeface="ヒラギノ明朝 ProN W3" charset="0"/>
                <a:cs typeface="Copplerplate"/>
              </a:rPr>
              <a:t>             		           Fred Hearty</a:t>
            </a:r>
          </a:p>
          <a:p>
            <a:pPr algn="l">
              <a:spcBef>
                <a:spcPct val="50000"/>
              </a:spcBef>
              <a:defRPr/>
            </a:pPr>
            <a:r>
              <a:rPr lang="en-US" sz="2400" b="1" dirty="0">
                <a:solidFill>
                  <a:schemeClr val="bg1"/>
                </a:solidFill>
                <a:latin typeface="Copplerplate"/>
                <a:ea typeface="ヒラギノ明朝 ProN W3" charset="0"/>
                <a:cs typeface="Copplerplate"/>
              </a:rPr>
              <a:t>Rob </a:t>
            </a:r>
            <a:r>
              <a:rPr lang="en-US" sz="2400" b="1" dirty="0" err="1">
                <a:solidFill>
                  <a:schemeClr val="bg1"/>
                </a:solidFill>
                <a:latin typeface="Copplerplate"/>
                <a:ea typeface="ヒラギノ明朝 ProN W3" charset="0"/>
                <a:cs typeface="Copplerplate"/>
              </a:rPr>
              <a:t>Marchwinski</a:t>
            </a:r>
            <a:r>
              <a:rPr lang="en-US" sz="2400" b="1" dirty="0">
                <a:solidFill>
                  <a:schemeClr val="bg1"/>
                </a:solidFill>
                <a:latin typeface="Copplerplate"/>
                <a:ea typeface="ヒラギノ明朝 ProN W3" charset="0"/>
                <a:cs typeface="Copplerplate"/>
              </a:rPr>
              <a:t>                  		                      Larry Ramsey</a:t>
            </a:r>
          </a:p>
          <a:p>
            <a:pPr algn="l">
              <a:spcBef>
                <a:spcPct val="50000"/>
              </a:spcBef>
              <a:defRPr/>
            </a:pPr>
            <a:r>
              <a:rPr lang="en-US" sz="2400" b="1" dirty="0">
                <a:solidFill>
                  <a:schemeClr val="bg1"/>
                </a:solidFill>
                <a:latin typeface="Copplerplate"/>
                <a:ea typeface="ヒラギノ明朝 ProN W3" charset="0"/>
                <a:cs typeface="Copplerplate"/>
              </a:rPr>
              <a:t>								Eric Levi 												</a:t>
            </a:r>
          </a:p>
          <a:p>
            <a:pPr algn="l">
              <a:spcBef>
                <a:spcPct val="50000"/>
              </a:spcBef>
              <a:defRPr/>
            </a:pPr>
            <a:r>
              <a:rPr lang="en-US" sz="2400" b="1" dirty="0">
                <a:solidFill>
                  <a:schemeClr val="bg1"/>
                </a:solidFill>
                <a:latin typeface="Copplerplate"/>
                <a:ea typeface="ヒラギノ明朝 ProN W3" charset="0"/>
                <a:cs typeface="Copplerplate"/>
              </a:rPr>
              <a:t> </a:t>
            </a:r>
            <a:r>
              <a:rPr lang="en-US" sz="2400" b="1" dirty="0" err="1">
                <a:solidFill>
                  <a:schemeClr val="bg1"/>
                </a:solidFill>
                <a:latin typeface="Copplerplate"/>
                <a:ea typeface="ヒラギノ明朝 ProN W3" charset="0"/>
                <a:cs typeface="Copplerplate"/>
              </a:rPr>
              <a:t>UVa</a:t>
            </a:r>
            <a:r>
              <a:rPr lang="en-US" sz="2400" b="1" dirty="0">
                <a:solidFill>
                  <a:schemeClr val="bg1"/>
                </a:solidFill>
                <a:latin typeface="Copplerplate"/>
                <a:ea typeface="ヒラギノ明朝 ProN W3" charset="0"/>
                <a:cs typeface="Copplerplate"/>
              </a:rPr>
              <a:t> &amp; NIST Collaborators: Matt Nelson (</a:t>
            </a:r>
            <a:r>
              <a:rPr lang="en-US" sz="2400" b="1" dirty="0" err="1">
                <a:solidFill>
                  <a:schemeClr val="bg1"/>
                </a:solidFill>
                <a:latin typeface="Copplerplate"/>
                <a:ea typeface="ヒラギノ明朝 ProN W3" charset="0"/>
                <a:cs typeface="Copplerplate"/>
              </a:rPr>
              <a:t>UVa</a:t>
            </a:r>
            <a:r>
              <a:rPr lang="en-US" sz="2400" b="1" dirty="0">
                <a:solidFill>
                  <a:schemeClr val="bg1"/>
                </a:solidFill>
                <a:latin typeface="Copplerplate"/>
                <a:ea typeface="ヒラギノ明朝 ProN W3" charset="0"/>
                <a:cs typeface="Copplerplate"/>
              </a:rPr>
              <a:t>), Steve </a:t>
            </a:r>
            <a:r>
              <a:rPr lang="en-US" sz="2400" b="1" dirty="0" err="1">
                <a:solidFill>
                  <a:schemeClr val="bg1"/>
                </a:solidFill>
                <a:latin typeface="Copplerplate"/>
                <a:ea typeface="ヒラギノ明朝 ProN W3" charset="0"/>
                <a:cs typeface="Copplerplate"/>
              </a:rPr>
              <a:t>Osterman</a:t>
            </a:r>
            <a:r>
              <a:rPr lang="en-US" sz="2400" b="1" dirty="0">
                <a:solidFill>
                  <a:schemeClr val="bg1"/>
                </a:solidFill>
                <a:latin typeface="Copplerplate"/>
                <a:ea typeface="ヒラギノ明朝 ProN W3" charset="0"/>
                <a:cs typeface="Copplerplate"/>
              </a:rPr>
              <a:t> (CU), Scott </a:t>
            </a:r>
            <a:r>
              <a:rPr lang="en-US" sz="2400" b="1" dirty="0" err="1">
                <a:solidFill>
                  <a:schemeClr val="bg1"/>
                </a:solidFill>
                <a:latin typeface="Copplerplate"/>
                <a:ea typeface="ヒラギノ明朝 ProN W3" charset="0"/>
                <a:cs typeface="Copplerplate"/>
              </a:rPr>
              <a:t>Diddams</a:t>
            </a:r>
            <a:r>
              <a:rPr lang="en-US" sz="2400" b="1" dirty="0">
                <a:solidFill>
                  <a:schemeClr val="bg1"/>
                </a:solidFill>
                <a:latin typeface="Copplerplate"/>
                <a:ea typeface="ヒラギノ明朝 ProN W3" charset="0"/>
                <a:cs typeface="Copplerplate"/>
              </a:rPr>
              <a:t>, Gabe </a:t>
            </a:r>
            <a:r>
              <a:rPr lang="en-US" sz="2400" b="1" dirty="0" err="1">
                <a:solidFill>
                  <a:schemeClr val="bg1"/>
                </a:solidFill>
                <a:latin typeface="Copplerplate"/>
                <a:ea typeface="ヒラギノ明朝 ProN W3" charset="0"/>
                <a:cs typeface="Copplerplate"/>
              </a:rPr>
              <a:t>Ycas</a:t>
            </a:r>
            <a:r>
              <a:rPr lang="en-US" sz="2400" b="1" dirty="0">
                <a:solidFill>
                  <a:schemeClr val="bg1"/>
                </a:solidFill>
                <a:latin typeface="Copplerplate"/>
                <a:ea typeface="ヒラギノ明朝 ProN W3" charset="0"/>
                <a:cs typeface="Copplerplate"/>
              </a:rPr>
              <a:t>, Frank Quinlan (NIST)</a:t>
            </a:r>
          </a:p>
        </p:txBody>
      </p:sp>
      <p:sp>
        <p:nvSpPr>
          <p:cNvPr id="8" name="Rectangle 1"/>
          <p:cNvSpPr>
            <a:spLocks noGrp="1" noChangeArrowheads="1"/>
          </p:cNvSpPr>
          <p:nvPr>
            <p:ph type="title"/>
          </p:nvPr>
        </p:nvSpPr>
        <p:spPr>
          <a:xfrm>
            <a:off x="330200" y="76200"/>
            <a:ext cx="12268200" cy="914400"/>
          </a:xfrm>
        </p:spPr>
        <p:txBody>
          <a:bodyPr/>
          <a:lstStyle/>
          <a:p>
            <a:pPr eaLnBrk="1" hangingPunct="1">
              <a:defRPr/>
            </a:pPr>
            <a:r>
              <a:rPr lang="en-US" sz="6000" b="1" dirty="0" smtClean="0">
                <a:solidFill>
                  <a:schemeClr val="bg1"/>
                </a:solidFill>
              </a:rPr>
              <a:t>The HPF Team</a:t>
            </a:r>
          </a:p>
        </p:txBody>
      </p:sp>
      <p:sp>
        <p:nvSpPr>
          <p:cNvPr id="3076" name="TextBox 2"/>
          <p:cNvSpPr txBox="1">
            <a:spLocks noChangeArrowheads="1"/>
          </p:cNvSpPr>
          <p:nvPr/>
        </p:nvSpPr>
        <p:spPr bwMode="auto">
          <a:xfrm>
            <a:off x="1397000" y="1371600"/>
            <a:ext cx="1013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5400" b="1" i="1">
                <a:solidFill>
                  <a:srgbClr val="FFFF00"/>
                </a:solidFill>
                <a:latin typeface="Palatino" charset="0"/>
                <a:sym typeface="Palatino" charset="0"/>
              </a:rPr>
              <a:t>HPF Blog:   hpf.psu.edu</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 Box 3"/>
          <p:cNvSpPr txBox="1">
            <a:spLocks noChangeArrowheads="1"/>
          </p:cNvSpPr>
          <p:nvPr/>
        </p:nvSpPr>
        <p:spPr bwMode="auto">
          <a:xfrm>
            <a:off x="650875" y="325438"/>
            <a:ext cx="11812588" cy="1362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b="1" dirty="0">
                <a:solidFill>
                  <a:schemeClr val="bg1"/>
                </a:solidFill>
                <a:latin typeface="Copperplate"/>
                <a:ea typeface="ヒラギノ明朝 ProN W3" charset="0"/>
                <a:cs typeface="Copperplate"/>
              </a:rPr>
              <a:t>On-Star RV Results with a NIR Frequency Comb!</a:t>
            </a:r>
          </a:p>
        </p:txBody>
      </p:sp>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12827000" cy="601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p:cNvSpPr>
          <p:nvPr/>
        </p:nvSpPr>
        <p:spPr bwMode="auto">
          <a:xfrm>
            <a:off x="711200" y="8534400"/>
            <a:ext cx="10858500" cy="6223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r>
              <a:rPr lang="en-US" altLang="en-US" sz="3800" u="sng" dirty="0" smtClean="0">
                <a:solidFill>
                  <a:srgbClr val="E6E6E6"/>
                </a:solidFill>
                <a:latin typeface="Copperplate" pitchFamily="2" charset="0"/>
                <a:ea typeface="MS PGothic" pitchFamily="34" charset="-128"/>
                <a:sym typeface="Copperplate" pitchFamily="2" charset="0"/>
              </a:rPr>
              <a:t>May-August 2010: 7-15m/s RV precision</a:t>
            </a:r>
          </a:p>
          <a:p>
            <a:pPr eaLnBrk="1" hangingPunct="1">
              <a:defRPr/>
            </a:pPr>
            <a:r>
              <a:rPr lang="en-US" altLang="en-US" sz="3800" u="sng" dirty="0" smtClean="0">
                <a:solidFill>
                  <a:srgbClr val="E6E6E6"/>
                </a:solidFill>
                <a:latin typeface="Copperplate" pitchFamily="2" charset="0"/>
                <a:ea typeface="MS PGothic" pitchFamily="34" charset="-128"/>
                <a:sym typeface="Copperplate" pitchFamily="2" charset="0"/>
              </a:rPr>
              <a:t>“Absolute” RV for Eta </a:t>
            </a:r>
            <a:r>
              <a:rPr lang="en-US" altLang="en-US" sz="3800" u="sng" dirty="0" err="1" smtClean="0">
                <a:solidFill>
                  <a:srgbClr val="E6E6E6"/>
                </a:solidFill>
                <a:latin typeface="Copperplate" pitchFamily="2" charset="0"/>
                <a:ea typeface="MS PGothic" pitchFamily="34" charset="-128"/>
                <a:sym typeface="Copperplate" pitchFamily="2" charset="0"/>
              </a:rPr>
              <a:t>Cas</a:t>
            </a:r>
            <a:r>
              <a:rPr lang="en-US" altLang="en-US" sz="3800" u="sng" dirty="0" smtClean="0">
                <a:solidFill>
                  <a:srgbClr val="E6E6E6"/>
                </a:solidFill>
                <a:latin typeface="Copperplate" pitchFamily="2" charset="0"/>
                <a:ea typeface="MS PGothic" pitchFamily="34" charset="-128"/>
                <a:sym typeface="Copperplate" pitchFamily="2" charset="0"/>
              </a:rPr>
              <a:t> consistent with </a:t>
            </a:r>
            <a:r>
              <a:rPr lang="en-US" altLang="en-US" sz="3800" u="sng" dirty="0" err="1" smtClean="0">
                <a:solidFill>
                  <a:srgbClr val="E6E6E6"/>
                </a:solidFill>
                <a:latin typeface="Copperplate" pitchFamily="2" charset="0"/>
                <a:ea typeface="MS PGothic" pitchFamily="34" charset="-128"/>
                <a:sym typeface="Copperplate" pitchFamily="2" charset="0"/>
              </a:rPr>
              <a:t>Nidever</a:t>
            </a:r>
            <a:r>
              <a:rPr lang="en-US" altLang="en-US" sz="3800" u="sng" dirty="0" smtClean="0">
                <a:solidFill>
                  <a:srgbClr val="E6E6E6"/>
                </a:solidFill>
                <a:latin typeface="Copperplate" pitchFamily="2" charset="0"/>
                <a:ea typeface="MS PGothic" pitchFamily="34" charset="-128"/>
                <a:sym typeface="Copperplate" pitchFamily="2" charset="0"/>
              </a:rPr>
              <a:t> et al. 2002 to ~25m/s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122613" y="60325"/>
            <a:ext cx="71183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Calibration Is KEY</a:t>
            </a:r>
          </a:p>
        </p:txBody>
      </p:sp>
      <p:sp>
        <p:nvSpPr>
          <p:cNvPr id="10243" name="Rectangle 3"/>
          <p:cNvSpPr>
            <a:spLocks/>
          </p:cNvSpPr>
          <p:nvPr/>
        </p:nvSpPr>
        <p:spPr bwMode="auto">
          <a:xfrm>
            <a:off x="0" y="78486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endParaRPr lang="en-US" u="sng" dirty="0">
              <a:solidFill>
                <a:srgbClr val="E6E6E6"/>
              </a:solidFill>
              <a:latin typeface="Copperplate" charset="0"/>
              <a:ea typeface="ＭＳ Ｐゴシック" charset="0"/>
              <a:cs typeface="Copperplate" charset="0"/>
              <a:sym typeface="Copperplate" charset="0"/>
            </a:endParaRPr>
          </a:p>
        </p:txBody>
      </p:sp>
      <p:pic>
        <p:nvPicPr>
          <p:cNvPr id="225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447800"/>
            <a:ext cx="6172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1447800"/>
            <a:ext cx="6142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p:cNvSpPr>
          <p:nvPr/>
        </p:nvSpPr>
        <p:spPr bwMode="auto">
          <a:xfrm>
            <a:off x="0" y="72390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dirty="0">
                <a:solidFill>
                  <a:srgbClr val="FF0000"/>
                </a:solidFill>
                <a:latin typeface="Copperplate" charset="0"/>
                <a:ea typeface="ＭＳ Ｐゴシック" charset="0"/>
                <a:cs typeface="Copperplate" charset="0"/>
                <a:sym typeface="Copperplate" charset="0"/>
              </a:rPr>
              <a:t>PATHFINDER                            SDSS-IIII APOGEE</a:t>
            </a:r>
          </a:p>
          <a:p>
            <a:pPr>
              <a:defRPr/>
            </a:pPr>
            <a:r>
              <a:rPr lang="en-US" dirty="0">
                <a:solidFill>
                  <a:srgbClr val="FF0000"/>
                </a:solidFill>
                <a:latin typeface="Copperplate" charset="0"/>
                <a:ea typeface="ＭＳ Ｐゴシック" charset="0"/>
                <a:cs typeface="Copperplate" charset="0"/>
                <a:sym typeface="Copperplate" charset="0"/>
              </a:rPr>
              <a:t>~10m/s                                  ~100m/s</a:t>
            </a:r>
          </a:p>
        </p:txBody>
      </p:sp>
      <p:sp>
        <p:nvSpPr>
          <p:cNvPr id="9" name="Rectangle 3"/>
          <p:cNvSpPr>
            <a:spLocks/>
          </p:cNvSpPr>
          <p:nvPr/>
        </p:nvSpPr>
        <p:spPr bwMode="auto">
          <a:xfrm>
            <a:off x="19050" y="85979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2800" b="1" dirty="0">
                <a:solidFill>
                  <a:schemeClr val="tx1"/>
                </a:solidFill>
                <a:latin typeface="Copperplate" charset="0"/>
                <a:ea typeface="ＭＳ Ｐゴシック" charset="0"/>
                <a:cs typeface="Copperplate" charset="0"/>
                <a:sym typeface="Copperplate" charset="0"/>
              </a:rPr>
              <a:t>U/Ne, Freq. Comb.                                               </a:t>
            </a:r>
            <a:r>
              <a:rPr lang="en-US" sz="2800" b="1" dirty="0" err="1">
                <a:solidFill>
                  <a:schemeClr val="tx1"/>
                </a:solidFill>
                <a:latin typeface="Copperplate" charset="0"/>
                <a:ea typeface="ＭＳ Ｐゴシック" charset="0"/>
                <a:cs typeface="Copperplate" charset="0"/>
                <a:sym typeface="Copperplate" charset="0"/>
              </a:rPr>
              <a:t>Th-Ar</a:t>
            </a:r>
            <a:r>
              <a:rPr lang="en-US" sz="2800" b="1" dirty="0">
                <a:solidFill>
                  <a:schemeClr val="tx1"/>
                </a:solidFill>
                <a:latin typeface="Copperplate" charset="0"/>
                <a:ea typeface="ＭＳ Ｐゴシック" charset="0"/>
                <a:cs typeface="Copperplate" charset="0"/>
                <a:sym typeface="Copperplate" charset="0"/>
              </a:rPr>
              <a:t>, Sky OH</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2255838" y="60325"/>
            <a:ext cx="885190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Fiber </a:t>
            </a:r>
            <a:r>
              <a:rPr lang="en-US" sz="6400" b="1" dirty="0" err="1">
                <a:solidFill>
                  <a:schemeClr val="bg1"/>
                </a:solidFill>
                <a:latin typeface="Copperplate" charset="0"/>
                <a:ea typeface="ＭＳ Ｐゴシック" charset="0"/>
                <a:cs typeface="Copperplate" charset="0"/>
                <a:sym typeface="Copperplate" charset="0"/>
              </a:rPr>
              <a:t>Fabry</a:t>
            </a:r>
            <a:r>
              <a:rPr lang="en-US" sz="6400" b="1" dirty="0">
                <a:solidFill>
                  <a:schemeClr val="bg1"/>
                </a:solidFill>
                <a:latin typeface="Copperplate" charset="0"/>
                <a:ea typeface="ＭＳ Ｐゴシック" charset="0"/>
                <a:cs typeface="Copperplate" charset="0"/>
                <a:sym typeface="Copperplate" charset="0"/>
              </a:rPr>
              <a:t> Perot: FFP</a:t>
            </a:r>
          </a:p>
        </p:txBody>
      </p:sp>
      <p:sp>
        <p:nvSpPr>
          <p:cNvPr id="10243" name="Rectangle 3"/>
          <p:cNvSpPr>
            <a:spLocks/>
          </p:cNvSpPr>
          <p:nvPr/>
        </p:nvSpPr>
        <p:spPr bwMode="auto">
          <a:xfrm>
            <a:off x="-31750" y="79248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u="sng" dirty="0">
                <a:solidFill>
                  <a:schemeClr val="bg1"/>
                </a:solidFill>
                <a:latin typeface="Copperplate" charset="0"/>
                <a:ea typeface="ＭＳ Ｐゴシック" charset="0"/>
                <a:cs typeface="Copperplate" charset="0"/>
                <a:sym typeface="Copperplate" charset="0"/>
              </a:rPr>
              <a:t>Fiber </a:t>
            </a:r>
            <a:r>
              <a:rPr lang="en-US" u="sng" dirty="0" err="1">
                <a:solidFill>
                  <a:schemeClr val="bg1"/>
                </a:solidFill>
                <a:latin typeface="Copperplate" charset="0"/>
                <a:ea typeface="ＭＳ Ｐゴシック" charset="0"/>
                <a:cs typeface="Copperplate" charset="0"/>
                <a:sym typeface="Copperplate" charset="0"/>
              </a:rPr>
              <a:t>Fabry</a:t>
            </a:r>
            <a:r>
              <a:rPr lang="en-US" u="sng" dirty="0">
                <a:solidFill>
                  <a:schemeClr val="bg1"/>
                </a:solidFill>
                <a:latin typeface="Copperplate" charset="0"/>
                <a:ea typeface="ＭＳ Ｐゴシック" charset="0"/>
                <a:cs typeface="Copperplate" charset="0"/>
                <a:sym typeface="Copperplate" charset="0"/>
              </a:rPr>
              <a:t> Perot: Compact, Insensitive to </a:t>
            </a:r>
            <a:r>
              <a:rPr lang="en-US" u="sng" dirty="0" err="1">
                <a:solidFill>
                  <a:schemeClr val="bg1"/>
                </a:solidFill>
                <a:latin typeface="Copperplate" charset="0"/>
                <a:ea typeface="ＭＳ Ｐゴシック" charset="0"/>
                <a:cs typeface="Copperplate" charset="0"/>
                <a:sym typeface="Copperplate" charset="0"/>
              </a:rPr>
              <a:t>Vibrations.Collimation</a:t>
            </a:r>
            <a:r>
              <a:rPr lang="en-US" u="sng" dirty="0">
                <a:solidFill>
                  <a:schemeClr val="bg1"/>
                </a:solidFill>
                <a:latin typeface="Copperplate" charset="0"/>
                <a:ea typeface="ＭＳ Ｐゴシック" charset="0"/>
                <a:cs typeface="Copperplate" charset="0"/>
                <a:sym typeface="Copperplate" charset="0"/>
              </a:rPr>
              <a:t> is not a Problem. </a:t>
            </a:r>
          </a:p>
          <a:p>
            <a:pPr>
              <a:defRPr/>
            </a:pPr>
            <a:r>
              <a:rPr lang="en-US" u="sng" dirty="0">
                <a:solidFill>
                  <a:schemeClr val="bg1"/>
                </a:solidFill>
                <a:latin typeface="Copperplate" charset="0"/>
                <a:ea typeface="ＭＳ Ｐゴシック" charset="0"/>
                <a:cs typeface="Copperplate" charset="0"/>
                <a:sym typeface="Copperplate" charset="0"/>
              </a:rPr>
              <a:t>SMF 28 has a 8-10  micron Core</a:t>
            </a:r>
          </a:p>
          <a:p>
            <a:pPr>
              <a:defRPr/>
            </a:pPr>
            <a:endParaRPr lang="en-US" u="sng" dirty="0">
              <a:solidFill>
                <a:schemeClr val="bg1"/>
              </a:solidFill>
              <a:latin typeface="Copperplate" charset="0"/>
              <a:ea typeface="ＭＳ Ｐゴシック" charset="0"/>
              <a:cs typeface="Copperplate" charset="0"/>
              <a:sym typeface="Copperplate" charset="0"/>
            </a:endParaRP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4572000"/>
            <a:ext cx="12573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447800"/>
            <a:ext cx="125730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0" y="9045575"/>
            <a:ext cx="8382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b="1" dirty="0">
                <a:solidFill>
                  <a:srgbClr val="FF0000"/>
                </a:solidFill>
                <a:ea typeface="ヒラギノ明朝 ProN W3" charset="0"/>
              </a:rPr>
              <a:t>Halverson et al. 2012</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910013" y="60325"/>
            <a:ext cx="554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FFP+APOGEE</a:t>
            </a:r>
          </a:p>
        </p:txBody>
      </p:sp>
      <p:sp>
        <p:nvSpPr>
          <p:cNvPr id="10243" name="Rectangle 3"/>
          <p:cNvSpPr>
            <a:spLocks/>
          </p:cNvSpPr>
          <p:nvPr/>
        </p:nvSpPr>
        <p:spPr bwMode="auto">
          <a:xfrm>
            <a:off x="0" y="7772400"/>
            <a:ext cx="13004800" cy="17526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dirty="0">
                <a:solidFill>
                  <a:srgbClr val="E6E6E6"/>
                </a:solidFill>
                <a:latin typeface="Copperplate" charset="0"/>
                <a:ea typeface="ＭＳ Ｐゴシック" charset="0"/>
                <a:cs typeface="Copperplate" charset="0"/>
                <a:sym typeface="Copperplate" charset="0"/>
              </a:rPr>
              <a:t>Needs a </a:t>
            </a:r>
            <a:r>
              <a:rPr lang="en-US" dirty="0" err="1">
                <a:solidFill>
                  <a:srgbClr val="E6E6E6"/>
                </a:solidFill>
                <a:latin typeface="Copperplate" charset="0"/>
                <a:ea typeface="ＭＳ Ｐゴシック" charset="0"/>
                <a:cs typeface="Copperplate" charset="0"/>
                <a:sym typeface="Copperplate" charset="0"/>
              </a:rPr>
              <a:t>supercontinuum</a:t>
            </a:r>
            <a:r>
              <a:rPr lang="en-US" dirty="0">
                <a:solidFill>
                  <a:srgbClr val="E6E6E6"/>
                </a:solidFill>
                <a:latin typeface="Copperplate" charset="0"/>
                <a:ea typeface="ＭＳ Ｐゴシック" charset="0"/>
                <a:cs typeface="Copperplate" charset="0"/>
                <a:sym typeface="Copperplate" charset="0"/>
              </a:rPr>
              <a:t> source to feed enough light through the 8micron core.</a:t>
            </a:r>
          </a:p>
          <a:p>
            <a:pPr>
              <a:defRPr/>
            </a:pPr>
            <a:r>
              <a:rPr lang="en-US" dirty="0">
                <a:solidFill>
                  <a:srgbClr val="E6E6E6"/>
                </a:solidFill>
                <a:latin typeface="Copperplate" charset="0"/>
                <a:ea typeface="ＭＳ Ｐゴシック" charset="0"/>
                <a:cs typeface="Copperplate" charset="0"/>
                <a:sym typeface="Copperplate" charset="0"/>
              </a:rPr>
              <a:t>Expected Stability ~</a:t>
            </a:r>
            <a:r>
              <a:rPr lang="en-US" dirty="0">
                <a:solidFill>
                  <a:srgbClr val="FF0000"/>
                </a:solidFill>
                <a:latin typeface="Copperplate" charset="0"/>
                <a:ea typeface="ＭＳ Ｐゴシック" charset="0"/>
                <a:cs typeface="Copperplate" charset="0"/>
                <a:sym typeface="Copperplate" charset="0"/>
              </a:rPr>
              <a:t>1m/s</a:t>
            </a:r>
          </a:p>
          <a:p>
            <a:pPr>
              <a:defRPr/>
            </a:pPr>
            <a:endParaRPr lang="en-US" u="sng" dirty="0">
              <a:solidFill>
                <a:srgbClr val="E6E6E6"/>
              </a:solidFill>
              <a:latin typeface="Copperplate" charset="0"/>
              <a:ea typeface="ＭＳ Ｐゴシック" charset="0"/>
              <a:cs typeface="Copperplate" charset="0"/>
              <a:sym typeface="Copperplate" charset="0"/>
            </a:endParaRPr>
          </a:p>
        </p:txBody>
      </p:sp>
      <p:pic>
        <p:nvPicPr>
          <p:cNvPr id="245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66024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4788" y="1219200"/>
            <a:ext cx="6426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p:cNvPicPr>
            <a:picLocks noChangeAspect="1"/>
          </p:cNvPicPr>
          <p:nvPr/>
        </p:nvPicPr>
        <p:blipFill>
          <a:blip r:embed="rId5">
            <a:extLst>
              <a:ext uri="{28A0092B-C50C-407E-A947-70E740481C1C}">
                <a14:useLocalDpi xmlns:a14="http://schemas.microsoft.com/office/drawing/2010/main" val="0"/>
              </a:ext>
            </a:extLst>
          </a:blip>
          <a:srcRect l="9093" t="17892" r="2122" b="45454"/>
          <a:stretch>
            <a:fillRect/>
          </a:stretch>
        </p:blipFill>
        <p:spPr bwMode="auto">
          <a:xfrm>
            <a:off x="0" y="6172200"/>
            <a:ext cx="1300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910013" y="60325"/>
            <a:ext cx="554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FFP+APOGEE</a:t>
            </a:r>
          </a:p>
        </p:txBody>
      </p:sp>
      <p:sp>
        <p:nvSpPr>
          <p:cNvPr id="25603" name="Picture 1"/>
          <p:cNvSpPr>
            <a:spLocks noChangeAspect="1"/>
          </p:cNvSpPr>
          <p:nvPr/>
        </p:nvSpPr>
        <p:spPr bwMode="auto">
          <a:xfrm>
            <a:off x="0" y="1981200"/>
            <a:ext cx="130048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endParaRPr lang="en-US" altLang="en-US" sz="4000">
              <a:solidFill>
                <a:srgbClr val="3F3F3F"/>
              </a:solidFill>
              <a:latin typeface="Palatino" charset="0"/>
              <a:sym typeface="Palatino" charset="0"/>
            </a:endParaRPr>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428750"/>
            <a:ext cx="1300480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910013" y="60325"/>
            <a:ext cx="554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FFP+APOGEE</a:t>
            </a:r>
          </a:p>
        </p:txBody>
      </p:sp>
      <p:sp>
        <p:nvSpPr>
          <p:cNvPr id="5" name="Rectangle 3"/>
          <p:cNvSpPr>
            <a:spLocks/>
          </p:cNvSpPr>
          <p:nvPr/>
        </p:nvSpPr>
        <p:spPr bwMode="auto">
          <a:xfrm>
            <a:off x="0" y="85979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defRPr/>
            </a:pPr>
            <a:r>
              <a:rPr lang="en-US" altLang="en-US" sz="3600" b="1" i="1" dirty="0" smtClean="0">
                <a:solidFill>
                  <a:schemeClr val="bg1"/>
                </a:solidFill>
                <a:latin typeface="Copperplate" pitchFamily="2" charset="0"/>
                <a:ea typeface="MS PGothic" pitchFamily="34" charset="-128"/>
                <a:sym typeface="Copperplate" pitchFamily="2" charset="0"/>
              </a:rPr>
              <a:t>FFP Provides: Resolution, PSF, Persistence, and Instrumental  Drift calibration……</a:t>
            </a:r>
          </a:p>
        </p:txBody>
      </p:sp>
      <p:pic>
        <p:nvPicPr>
          <p:cNvPr id="266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3800"/>
            <a:ext cx="13004800" cy="734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910013" y="60325"/>
            <a:ext cx="554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FFP+APOGEE</a:t>
            </a:r>
          </a:p>
        </p:txBody>
      </p:sp>
      <p:sp>
        <p:nvSpPr>
          <p:cNvPr id="5" name="Rectangle 3"/>
          <p:cNvSpPr>
            <a:spLocks/>
          </p:cNvSpPr>
          <p:nvPr/>
        </p:nvSpPr>
        <p:spPr bwMode="auto">
          <a:xfrm>
            <a:off x="0" y="8229600"/>
            <a:ext cx="13004800" cy="11557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dirty="0">
                <a:solidFill>
                  <a:srgbClr val="E6E6E6"/>
                </a:solidFill>
                <a:latin typeface="Copperplate" charset="0"/>
                <a:ea typeface="ＭＳ Ｐゴシック" charset="0"/>
                <a:cs typeface="Copperplate" charset="0"/>
                <a:sym typeface="Copperplate" charset="0"/>
              </a:rPr>
              <a:t>~3-5m/s structure seen after removing ~50m/s Linear trend. Calibration is KEY!</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447800"/>
            <a:ext cx="8902700" cy="6184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314325" y="128588"/>
            <a:ext cx="12734925" cy="847725"/>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400" b="1" dirty="0">
                <a:solidFill>
                  <a:schemeClr val="bg1"/>
                </a:solidFill>
                <a:latin typeface="Copperplate" charset="0"/>
                <a:ea typeface="ＭＳ Ｐゴシック" charset="0"/>
                <a:cs typeface="Copperplate" charset="0"/>
                <a:sym typeface="Copperplate" charset="0"/>
              </a:rPr>
              <a:t>Calibration Is KEY: Z, Y, J FFP for HPF</a:t>
            </a:r>
          </a:p>
        </p:txBody>
      </p:sp>
      <p:sp>
        <p:nvSpPr>
          <p:cNvPr id="11" name="Text Box 8"/>
          <p:cNvSpPr txBox="1">
            <a:spLocks noChangeArrowheads="1"/>
          </p:cNvSpPr>
          <p:nvPr/>
        </p:nvSpPr>
        <p:spPr bwMode="auto">
          <a:xfrm>
            <a:off x="450850" y="7567613"/>
            <a:ext cx="12039600"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600" b="1" dirty="0">
                <a:solidFill>
                  <a:schemeClr val="bg1"/>
                </a:solidFill>
                <a:latin typeface="Tahoma" charset="0"/>
                <a:ea typeface="ヒラギノ明朝 ProN W3" charset="0"/>
              </a:rPr>
              <a:t> A temperature stabilized single mode fiber </a:t>
            </a:r>
            <a:r>
              <a:rPr lang="en-US" sz="2600" b="1" dirty="0" err="1">
                <a:solidFill>
                  <a:schemeClr val="bg1"/>
                </a:solidFill>
                <a:latin typeface="Tahoma" charset="0"/>
                <a:ea typeface="ヒラギノ明朝 ProN W3" charset="0"/>
              </a:rPr>
              <a:t>fabry</a:t>
            </a:r>
            <a:r>
              <a:rPr lang="en-US" sz="2600" b="1" dirty="0">
                <a:solidFill>
                  <a:schemeClr val="bg1"/>
                </a:solidFill>
                <a:latin typeface="Tahoma" charset="0"/>
                <a:ea typeface="ヒラギノ明朝 ProN W3" charset="0"/>
              </a:rPr>
              <a:t> </a:t>
            </a:r>
            <a:r>
              <a:rPr lang="en-US" sz="2600" b="1" dirty="0" err="1">
                <a:solidFill>
                  <a:schemeClr val="bg1"/>
                </a:solidFill>
                <a:latin typeface="Tahoma" charset="0"/>
                <a:ea typeface="ヒラギノ明朝 ProN W3" charset="0"/>
              </a:rPr>
              <a:t>perot</a:t>
            </a:r>
            <a:r>
              <a:rPr lang="en-US" sz="2600" b="1" dirty="0">
                <a:solidFill>
                  <a:schemeClr val="bg1"/>
                </a:solidFill>
                <a:latin typeface="Tahoma" charset="0"/>
                <a:ea typeface="ヒラギノ明朝 ProN W3" charset="0"/>
              </a:rPr>
              <a:t> (FFP) device is also part of the calibration sequence, providing &lt;1m/s stability over many days and relaxing constraints on the laser frequency comb   </a:t>
            </a:r>
          </a:p>
          <a:p>
            <a:pPr>
              <a:spcBef>
                <a:spcPct val="50000"/>
              </a:spcBef>
              <a:defRPr/>
            </a:pPr>
            <a:r>
              <a:rPr lang="en-US" sz="2600" b="1" dirty="0">
                <a:solidFill>
                  <a:srgbClr val="FF0000"/>
                </a:solidFill>
                <a:latin typeface="Tahoma" charset="0"/>
                <a:ea typeface="ヒラギノ明朝 ProN W3" charset="0"/>
              </a:rPr>
              <a:t>Sam Halverson, </a:t>
            </a:r>
            <a:r>
              <a:rPr lang="en-US" sz="2600" b="1" dirty="0" err="1">
                <a:solidFill>
                  <a:srgbClr val="FF0000"/>
                </a:solidFill>
                <a:latin typeface="Tahoma" charset="0"/>
                <a:ea typeface="ヒラギノ明朝 ProN W3" charset="0"/>
              </a:rPr>
              <a:t>Phd</a:t>
            </a:r>
            <a:r>
              <a:rPr lang="en-US" sz="2600" b="1" dirty="0">
                <a:solidFill>
                  <a:srgbClr val="FF0000"/>
                </a:solidFill>
                <a:latin typeface="Tahoma" charset="0"/>
                <a:ea typeface="ヒラギノ明朝 ProN W3" charset="0"/>
              </a:rPr>
              <a:t> Thesis</a:t>
            </a: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143000"/>
            <a:ext cx="10266363" cy="624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1271588" y="-25400"/>
            <a:ext cx="10845800" cy="1970088"/>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lumMod val="95000"/>
                  </a:schemeClr>
                </a:solidFill>
                <a:latin typeface="Copperplate" charset="0"/>
                <a:ea typeface="ＭＳ Ｐゴシック" charset="0"/>
                <a:cs typeface="Copperplate" charset="0"/>
                <a:sym typeface="Copperplate" charset="0"/>
              </a:rPr>
              <a:t>Challenges: Temperature &amp; </a:t>
            </a:r>
          </a:p>
          <a:p>
            <a:pPr>
              <a:defRPr/>
            </a:pPr>
            <a:r>
              <a:rPr lang="en-US" sz="6400" b="1" dirty="0">
                <a:solidFill>
                  <a:schemeClr val="bg1">
                    <a:lumMod val="95000"/>
                  </a:schemeClr>
                </a:solidFill>
                <a:latin typeface="Copperplate" charset="0"/>
                <a:ea typeface="ＭＳ Ｐゴシック" charset="0"/>
                <a:cs typeface="Copperplate" charset="0"/>
                <a:sym typeface="Copperplate" charset="0"/>
              </a:rPr>
              <a:t>Pressure Control</a:t>
            </a:r>
          </a:p>
        </p:txBody>
      </p:sp>
      <p:sp>
        <p:nvSpPr>
          <p:cNvPr id="29699" name="Rectangle 3"/>
          <p:cNvSpPr txBox="1">
            <a:spLocks noChangeArrowheads="1"/>
          </p:cNvSpPr>
          <p:nvPr/>
        </p:nvSpPr>
        <p:spPr bwMode="auto">
          <a:xfrm>
            <a:off x="381000" y="1600200"/>
            <a:ext cx="673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lvl="1">
              <a:buClr>
                <a:schemeClr val="tx1"/>
              </a:buClr>
            </a:pPr>
            <a:endParaRPr lang="en-US" altLang="en-US"/>
          </a:p>
          <a:p>
            <a:pPr lvl="1">
              <a:buClr>
                <a:schemeClr val="tx1"/>
              </a:buClr>
            </a:pPr>
            <a:endParaRPr lang="en-US" altLang="en-US"/>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1981200"/>
            <a:ext cx="807720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863600" y="8610600"/>
            <a:ext cx="111252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3200" b="1" dirty="0">
                <a:solidFill>
                  <a:srgbClr val="FFFFFF"/>
                </a:solidFill>
                <a:latin typeface="Tahoma" charset="0"/>
                <a:ea typeface="ヒラギノ明朝 ProN W3" charset="0"/>
              </a:rPr>
              <a:t>HPF Cryostat is based on the very successful design of the SDSS-APOGEE NIR Spectrograph</a:t>
            </a:r>
          </a:p>
        </p:txBody>
      </p:sp>
      <p:cxnSp>
        <p:nvCxnSpPr>
          <p:cNvPr id="5" name="Straight Connector 4"/>
          <p:cNvCxnSpPr/>
          <p:nvPr/>
        </p:nvCxnSpPr>
        <p:spPr bwMode="auto">
          <a:xfrm flipV="1">
            <a:off x="2692400" y="1371600"/>
            <a:ext cx="4191000" cy="457200"/>
          </a:xfrm>
          <a:prstGeom prst="line">
            <a:avLst/>
          </a:prstGeom>
          <a:blipFill dpi="0" rotWithShape="0">
            <a:blip r:embed="rId4"/>
            <a:srcRect/>
            <a:tile tx="0" ty="0" sx="100000" sy="100000" flip="none" algn="tl"/>
          </a:blipFill>
          <a:ln w="190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1682750" y="-25400"/>
            <a:ext cx="10023475" cy="1970088"/>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lumMod val="95000"/>
                  </a:schemeClr>
                </a:solidFill>
                <a:latin typeface="Copperplate" charset="0"/>
                <a:ea typeface="ＭＳ Ｐゴシック" charset="0"/>
                <a:cs typeface="Copperplate" charset="0"/>
                <a:sym typeface="Copperplate" charset="0"/>
              </a:rPr>
              <a:t>Challenges: Temperature </a:t>
            </a:r>
          </a:p>
          <a:p>
            <a:pPr>
              <a:defRPr/>
            </a:pPr>
            <a:r>
              <a:rPr lang="en-US" sz="6400" b="1" dirty="0">
                <a:solidFill>
                  <a:schemeClr val="bg1">
                    <a:lumMod val="95000"/>
                  </a:schemeClr>
                </a:solidFill>
                <a:latin typeface="Copperplate" charset="0"/>
                <a:ea typeface="ＭＳ Ｐゴシック" charset="0"/>
                <a:cs typeface="Copperplate" charset="0"/>
                <a:sym typeface="Copperplate" charset="0"/>
              </a:rPr>
              <a:t>Control</a:t>
            </a:r>
          </a:p>
        </p:txBody>
      </p:sp>
      <p:sp>
        <p:nvSpPr>
          <p:cNvPr id="13" name="Text Box 8"/>
          <p:cNvSpPr txBox="1">
            <a:spLocks noChangeArrowheads="1"/>
          </p:cNvSpPr>
          <p:nvPr/>
        </p:nvSpPr>
        <p:spPr bwMode="auto">
          <a:xfrm>
            <a:off x="25400" y="6172200"/>
            <a:ext cx="11125200" cy="353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marL="457200" indent="-457200" algn="l">
              <a:spcBef>
                <a:spcPct val="50000"/>
              </a:spcBef>
              <a:buFont typeface="Arial"/>
              <a:buChar char="•"/>
              <a:defRPr/>
            </a:pPr>
            <a:r>
              <a:rPr lang="en-US" sz="2600" b="1" dirty="0">
                <a:solidFill>
                  <a:srgbClr val="FFFFFF"/>
                </a:solidFill>
                <a:latin typeface="Tahoma" charset="0"/>
                <a:ea typeface="ヒラギノ明朝 ProN W3" charset="0"/>
              </a:rPr>
              <a:t>Concept is to cool with </a:t>
            </a:r>
            <a:r>
              <a:rPr lang="en-US" sz="2600" b="1" dirty="0" err="1">
                <a:solidFill>
                  <a:srgbClr val="FFFFFF"/>
                </a:solidFill>
                <a:latin typeface="Tahoma" charset="0"/>
                <a:ea typeface="ヒラギノ明朝 ProN W3" charset="0"/>
              </a:rPr>
              <a:t>radiative</a:t>
            </a:r>
            <a:r>
              <a:rPr lang="en-US" sz="2600" b="1" dirty="0">
                <a:solidFill>
                  <a:srgbClr val="FFFFFF"/>
                </a:solidFill>
                <a:latin typeface="Tahoma" charset="0"/>
                <a:ea typeface="ヒラギノ明朝 ProN W3" charset="0"/>
              </a:rPr>
              <a:t> coupling. </a:t>
            </a:r>
          </a:p>
          <a:p>
            <a:pPr marL="457200" indent="-457200" algn="l">
              <a:spcBef>
                <a:spcPct val="50000"/>
              </a:spcBef>
              <a:buFont typeface="Arial"/>
              <a:buChar char="•"/>
              <a:defRPr/>
            </a:pPr>
            <a:r>
              <a:rPr lang="en-US" sz="2600" b="1" dirty="0">
                <a:solidFill>
                  <a:srgbClr val="FFFFFF"/>
                </a:solidFill>
                <a:latin typeface="Tahoma" charset="0"/>
                <a:ea typeface="ヒラギノ明朝 ProN W3" charset="0"/>
              </a:rPr>
              <a:t>Sides of enclosure coupled to LN2 with straps</a:t>
            </a:r>
          </a:p>
          <a:p>
            <a:pPr marL="457200" indent="-457200" algn="l">
              <a:spcBef>
                <a:spcPct val="50000"/>
              </a:spcBef>
              <a:buFont typeface="Arial"/>
              <a:buChar char="•"/>
              <a:defRPr/>
            </a:pPr>
            <a:r>
              <a:rPr lang="en-US" sz="2600" b="1" dirty="0">
                <a:solidFill>
                  <a:srgbClr val="FFFFFF"/>
                </a:solidFill>
                <a:latin typeface="Tahoma" charset="0"/>
                <a:ea typeface="ヒラギノ明朝 ProN W3" charset="0"/>
              </a:rPr>
              <a:t>Control sides of enclosure with heaters to ~1mK, let the </a:t>
            </a:r>
            <a:r>
              <a:rPr lang="en-US" sz="2600" b="1" dirty="0" err="1">
                <a:solidFill>
                  <a:srgbClr val="FFFFFF"/>
                </a:solidFill>
                <a:latin typeface="Tahoma" charset="0"/>
                <a:ea typeface="ヒラギノ明朝 ProN W3" charset="0"/>
              </a:rPr>
              <a:t>radiative</a:t>
            </a:r>
            <a:r>
              <a:rPr lang="en-US" sz="2600" b="1" dirty="0">
                <a:solidFill>
                  <a:srgbClr val="FFFFFF"/>
                </a:solidFill>
                <a:latin typeface="Tahoma" charset="0"/>
                <a:ea typeface="ヒラギノ明朝 ProN W3" charset="0"/>
              </a:rPr>
              <a:t> coupling cool the bench with the optics. </a:t>
            </a:r>
            <a:r>
              <a:rPr lang="en-US" sz="2600" b="1" dirty="0">
                <a:solidFill>
                  <a:srgbClr val="FF0000"/>
                </a:solidFill>
                <a:latin typeface="Tahoma" charset="0"/>
                <a:ea typeface="ヒラギノ明朝 ProN W3" charset="0"/>
              </a:rPr>
              <a:t>ACTIVE CONTROL</a:t>
            </a:r>
          </a:p>
          <a:p>
            <a:pPr marL="457200" indent="-457200" algn="l">
              <a:spcBef>
                <a:spcPct val="50000"/>
              </a:spcBef>
              <a:buFont typeface="Arial"/>
              <a:buChar char="•"/>
              <a:defRPr/>
            </a:pPr>
            <a:r>
              <a:rPr lang="en-US" sz="2600" b="1" dirty="0">
                <a:solidFill>
                  <a:srgbClr val="FFFFFF"/>
                </a:solidFill>
                <a:latin typeface="Tahoma" charset="0"/>
                <a:ea typeface="ヒラギノ明朝 ProN W3" charset="0"/>
              </a:rPr>
              <a:t>1:4 Scale model of HPF  Thermal shield, MLI blanket, bench, and </a:t>
            </a:r>
            <a:r>
              <a:rPr lang="en-US" sz="2600" b="1" dirty="0" smtClean="0">
                <a:solidFill>
                  <a:srgbClr val="FFFFFF"/>
                </a:solidFill>
                <a:latin typeface="Tahoma" charset="0"/>
                <a:ea typeface="ヒラギノ明朝 ProN W3" charset="0"/>
              </a:rPr>
              <a:t>prototype control </a:t>
            </a:r>
            <a:r>
              <a:rPr lang="en-US" sz="2600" b="1" dirty="0">
                <a:solidFill>
                  <a:srgbClr val="FFFFFF"/>
                </a:solidFill>
                <a:latin typeface="Tahoma" charset="0"/>
                <a:ea typeface="ヒラギノ明朝 ProN W3" charset="0"/>
              </a:rPr>
              <a:t>system </a:t>
            </a:r>
          </a:p>
        </p:txBody>
      </p:sp>
      <p:pic>
        <p:nvPicPr>
          <p:cNvPr id="30724"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2438400"/>
            <a:ext cx="4521200" cy="3390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438400"/>
            <a:ext cx="4191000" cy="3429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00" y="2362200"/>
            <a:ext cx="3648075" cy="4860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304800"/>
            <a:ext cx="13004800" cy="1714500"/>
          </a:xfrm>
        </p:spPr>
        <p:txBody>
          <a:bodyPr/>
          <a:lstStyle/>
          <a:p>
            <a:pPr eaLnBrk="1" hangingPunct="1">
              <a:defRPr/>
            </a:pPr>
            <a:r>
              <a:rPr lang="en-US" sz="4800" b="1" dirty="0" smtClean="0">
                <a:solidFill>
                  <a:schemeClr val="bg1"/>
                </a:solidFill>
              </a:rPr>
              <a:t>Earths &amp; Super Earths Around M Dwarfs</a:t>
            </a:r>
            <a:br>
              <a:rPr lang="en-US" sz="4800" b="1" dirty="0" smtClean="0">
                <a:solidFill>
                  <a:schemeClr val="bg1"/>
                </a:solidFill>
              </a:rPr>
            </a:br>
            <a:endParaRPr lang="en-US" sz="4800" b="1" dirty="0" smtClean="0">
              <a:solidFill>
                <a:schemeClr val="bg1"/>
              </a:solidFill>
            </a:endParaRPr>
          </a:p>
        </p:txBody>
      </p:sp>
      <p:sp>
        <p:nvSpPr>
          <p:cNvPr id="19" name="Text Box 7"/>
          <p:cNvSpPr txBox="1">
            <a:spLocks noChangeArrowheads="1"/>
          </p:cNvSpPr>
          <p:nvPr/>
        </p:nvSpPr>
        <p:spPr bwMode="auto">
          <a:xfrm>
            <a:off x="0" y="8305800"/>
            <a:ext cx="130048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solidFill>
                  <a:schemeClr val="bg1"/>
                </a:solidFill>
                <a:latin typeface="Copplerplate"/>
                <a:ea typeface="ヒラギノ明朝 ProN W3" charset="0"/>
                <a:cs typeface="Copplerplate"/>
              </a:rPr>
              <a:t>Mid/Late M stars are attractive targets since RV amplitude of terrestrial planets in HZ  is so much higher than around F, G, K. </a:t>
            </a:r>
          </a:p>
        </p:txBody>
      </p:sp>
      <p:pic>
        <p:nvPicPr>
          <p:cNvPr id="41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981200"/>
            <a:ext cx="9096375"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254000" y="112713"/>
            <a:ext cx="12344400" cy="1693862"/>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defRPr/>
            </a:pPr>
            <a:r>
              <a:rPr lang="en-US" sz="5500" b="1" dirty="0">
                <a:solidFill>
                  <a:schemeClr val="bg1"/>
                </a:solidFill>
                <a:latin typeface="Copperplate" charset="0"/>
                <a:ea typeface="ＭＳ Ｐゴシック" charset="0"/>
                <a:cs typeface="Copperplate" charset="0"/>
                <a:sym typeface="Copperplate" charset="0"/>
              </a:rPr>
              <a:t>Challenges: Temperature </a:t>
            </a:r>
          </a:p>
          <a:p>
            <a:pPr>
              <a:defRPr/>
            </a:pPr>
            <a:r>
              <a:rPr lang="en-US" sz="5500" b="1" dirty="0">
                <a:solidFill>
                  <a:schemeClr val="bg1"/>
                </a:solidFill>
                <a:latin typeface="Copperplate" charset="0"/>
                <a:ea typeface="ＭＳ Ｐゴシック" charset="0"/>
                <a:cs typeface="Copperplate" charset="0"/>
                <a:sym typeface="Copperplate" charset="0"/>
              </a:rPr>
              <a:t>Control</a:t>
            </a:r>
          </a:p>
        </p:txBody>
      </p:sp>
      <p:sp>
        <p:nvSpPr>
          <p:cNvPr id="13" name="Text Box 8"/>
          <p:cNvSpPr txBox="1">
            <a:spLocks noChangeArrowheads="1"/>
          </p:cNvSpPr>
          <p:nvPr/>
        </p:nvSpPr>
        <p:spPr bwMode="auto">
          <a:xfrm>
            <a:off x="635000" y="8610600"/>
            <a:ext cx="11125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marL="457200" indent="-457200" algn="l">
              <a:spcBef>
                <a:spcPct val="50000"/>
              </a:spcBef>
              <a:buFont typeface="Arial"/>
              <a:buChar char="•"/>
              <a:defRPr/>
            </a:pPr>
            <a:r>
              <a:rPr lang="en-US" sz="2800" b="1" dirty="0">
                <a:solidFill>
                  <a:srgbClr val="FFFFFF"/>
                </a:solidFill>
                <a:latin typeface="Tahoma" charset="0"/>
                <a:ea typeface="ヒラギノ明朝 ProN W3" charset="0"/>
              </a:rPr>
              <a:t>First Tests results from Dec 2012</a:t>
            </a:r>
          </a:p>
        </p:txBody>
      </p:sp>
      <p:pic>
        <p:nvPicPr>
          <p:cNvPr id="3174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133600"/>
            <a:ext cx="12573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9" name="Line 10"/>
          <p:cNvSpPr>
            <a:spLocks noChangeShapeType="1"/>
          </p:cNvSpPr>
          <p:nvPr/>
        </p:nvSpPr>
        <p:spPr bwMode="auto">
          <a:xfrm flipH="1">
            <a:off x="6502400" y="3810000"/>
            <a:ext cx="542925" cy="3148013"/>
          </a:xfrm>
          <a:prstGeom prst="line">
            <a:avLst/>
          </a:prstGeom>
          <a:noFill/>
          <a:ln w="25400">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50" name="Line 11"/>
          <p:cNvSpPr>
            <a:spLocks noChangeShapeType="1"/>
          </p:cNvSpPr>
          <p:nvPr/>
        </p:nvSpPr>
        <p:spPr bwMode="auto">
          <a:xfrm>
            <a:off x="2463800" y="5791200"/>
            <a:ext cx="381000" cy="1295400"/>
          </a:xfrm>
          <a:prstGeom prst="line">
            <a:avLst/>
          </a:prstGeom>
          <a:noFill/>
          <a:ln w="25400">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51" name="Rectangle 8"/>
          <p:cNvSpPr>
            <a:spLocks/>
          </p:cNvSpPr>
          <p:nvPr/>
        </p:nvSpPr>
        <p:spPr bwMode="auto">
          <a:xfrm>
            <a:off x="2235200" y="7162800"/>
            <a:ext cx="132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a:solidFill>
                  <a:srgbClr val="000000"/>
                </a:solidFill>
                <a:latin typeface="Arial" pitchFamily="34" charset="0"/>
                <a:ea typeface="MS PGothic" pitchFamily="34" charset="-128"/>
                <a:sym typeface="Arial" pitchFamily="34" charset="0"/>
              </a:rPr>
              <a:t>Retune PID</a:t>
            </a:r>
          </a:p>
        </p:txBody>
      </p:sp>
      <p:sp>
        <p:nvSpPr>
          <p:cNvPr id="31752" name="Rectangle 9"/>
          <p:cNvSpPr>
            <a:spLocks/>
          </p:cNvSpPr>
          <p:nvPr/>
        </p:nvSpPr>
        <p:spPr bwMode="auto">
          <a:xfrm>
            <a:off x="5592763" y="7162800"/>
            <a:ext cx="181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a:latin typeface="Arial" pitchFamily="34" charset="0"/>
                <a:ea typeface="MS PGothic" pitchFamily="34" charset="-128"/>
                <a:sym typeface="Arial" pitchFamily="34" charset="0"/>
              </a:rPr>
              <a:t>~1.5mK stability</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72" name="Text Box 8"/>
          <p:cNvSpPr txBox="1">
            <a:spLocks noChangeArrowheads="1"/>
          </p:cNvSpPr>
          <p:nvPr/>
        </p:nvSpPr>
        <p:spPr bwMode="auto">
          <a:xfrm>
            <a:off x="330200" y="8021638"/>
            <a:ext cx="126746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800" b="1" dirty="0">
                <a:solidFill>
                  <a:srgbClr val="FFFFFF"/>
                </a:solidFill>
                <a:latin typeface="Tahoma" charset="0"/>
                <a:ea typeface="ヒラギノ明朝 ProN W3" charset="0"/>
              </a:rPr>
              <a:t>HPF Cryostat and Inner Radiation Shield. Thermal control to </a:t>
            </a:r>
            <a:r>
              <a:rPr lang="en-US" sz="2800" b="1" dirty="0" err="1">
                <a:solidFill>
                  <a:srgbClr val="FFFFFF"/>
                </a:solidFill>
                <a:latin typeface="Tahoma" charset="0"/>
                <a:ea typeface="ヒラギノ明朝 ProN W3" charset="0"/>
              </a:rPr>
              <a:t>milli</a:t>
            </a:r>
            <a:r>
              <a:rPr lang="en-US" sz="2800" b="1" dirty="0">
                <a:solidFill>
                  <a:srgbClr val="FFFFFF"/>
                </a:solidFill>
                <a:latin typeface="Tahoma" charset="0"/>
                <a:ea typeface="ヒラギノ明朝 ProN W3" charset="0"/>
              </a:rPr>
              <a:t>-Kelvin level demonstrated in a test cryostat using passive copper straps attached to LN2 tank in combination with active control of heater panels</a:t>
            </a:r>
          </a:p>
        </p:txBody>
      </p:sp>
      <p:sp>
        <p:nvSpPr>
          <p:cNvPr id="10" name="Rectangle 2"/>
          <p:cNvSpPr>
            <a:spLocks/>
          </p:cNvSpPr>
          <p:nvPr/>
        </p:nvSpPr>
        <p:spPr bwMode="auto">
          <a:xfrm>
            <a:off x="1976438" y="128588"/>
            <a:ext cx="9410700" cy="847725"/>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500" b="1" dirty="0">
                <a:solidFill>
                  <a:schemeClr val="bg1"/>
                </a:solidFill>
                <a:latin typeface="Copperplate" charset="0"/>
                <a:ea typeface="ＭＳ Ｐゴシック" charset="0"/>
                <a:cs typeface="Copperplate" charset="0"/>
                <a:sym typeface="Copperplate" charset="0"/>
              </a:rPr>
              <a:t>Thermal Control &amp; Cryostat </a:t>
            </a:r>
          </a:p>
        </p:txBody>
      </p:sp>
      <p:pic>
        <p:nvPicPr>
          <p:cNvPr id="3277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6294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2971800"/>
            <a:ext cx="62484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406400" y="6172200"/>
            <a:ext cx="6096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600" b="1" dirty="0">
                <a:solidFill>
                  <a:srgbClr val="FFFFFF"/>
                </a:solidFill>
                <a:latin typeface="Tahoma" charset="0"/>
                <a:ea typeface="ヒラギノ明朝 ProN W3" charset="0"/>
              </a:rPr>
              <a:t>HPF Cryostat</a:t>
            </a:r>
          </a:p>
        </p:txBody>
      </p:sp>
      <p:sp>
        <p:nvSpPr>
          <p:cNvPr id="11" name="Text Box 8"/>
          <p:cNvSpPr txBox="1">
            <a:spLocks noChangeArrowheads="1"/>
          </p:cNvSpPr>
          <p:nvPr/>
        </p:nvSpPr>
        <p:spPr bwMode="auto">
          <a:xfrm>
            <a:off x="6908800" y="2057400"/>
            <a:ext cx="6096000" cy="113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600" b="1" dirty="0">
                <a:solidFill>
                  <a:srgbClr val="FFFFFF"/>
                </a:solidFill>
                <a:latin typeface="Tahoma" charset="0"/>
                <a:ea typeface="ヒラギノ明朝 ProN W3" charset="0"/>
              </a:rPr>
              <a:t>Inner Radiation Shield</a:t>
            </a:r>
          </a:p>
          <a:p>
            <a:pPr>
              <a:spcBef>
                <a:spcPct val="50000"/>
              </a:spcBef>
              <a:defRPr/>
            </a:pPr>
            <a:endParaRPr lang="en-US" sz="2600" b="1" dirty="0">
              <a:solidFill>
                <a:srgbClr val="FFFFFF"/>
              </a:solidFill>
              <a:latin typeface="Tahoma" charset="0"/>
              <a:ea typeface="ヒラギノ明朝 ProN W3"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1976438" y="128588"/>
            <a:ext cx="9410700" cy="847725"/>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500" b="1" dirty="0">
                <a:solidFill>
                  <a:schemeClr val="bg1"/>
                </a:solidFill>
                <a:latin typeface="Copperplate" charset="0"/>
                <a:ea typeface="ＭＳ Ｐゴシック" charset="0"/>
                <a:cs typeface="Copperplate" charset="0"/>
                <a:sym typeface="Copperplate" charset="0"/>
              </a:rPr>
              <a:t>Thermal Control &amp; Cryostat </a:t>
            </a:r>
          </a:p>
        </p:txBody>
      </p:sp>
      <p:sp>
        <p:nvSpPr>
          <p:cNvPr id="11" name="Text Box 8"/>
          <p:cNvSpPr txBox="1">
            <a:spLocks noChangeArrowheads="1"/>
          </p:cNvSpPr>
          <p:nvPr/>
        </p:nvSpPr>
        <p:spPr bwMode="auto">
          <a:xfrm>
            <a:off x="482600" y="7821613"/>
            <a:ext cx="12039600" cy="14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800" b="1" dirty="0">
                <a:solidFill>
                  <a:srgbClr val="FFFFFF"/>
                </a:solidFill>
                <a:latin typeface="Tahoma" charset="0"/>
                <a:ea typeface="ヒラギノ明朝 ProN W3" charset="0"/>
              </a:rPr>
              <a:t>Active control of Radiation shields using heater panels. Instrument </a:t>
            </a:r>
            <a:r>
              <a:rPr lang="en-US" sz="2800" b="1" dirty="0" err="1">
                <a:solidFill>
                  <a:srgbClr val="FFFFFF"/>
                </a:solidFill>
                <a:latin typeface="Tahoma" charset="0"/>
                <a:ea typeface="ヒラギノ明朝 ProN W3" charset="0"/>
              </a:rPr>
              <a:t>radiatively</a:t>
            </a:r>
            <a:r>
              <a:rPr lang="en-US" sz="2800" b="1" dirty="0">
                <a:solidFill>
                  <a:srgbClr val="FFFFFF"/>
                </a:solidFill>
                <a:latin typeface="Tahoma" charset="0"/>
                <a:ea typeface="ヒラギノ明朝 ProN W3" charset="0"/>
              </a:rPr>
              <a:t> coupled to the shield.  LN2 tank decoupled from AL6061-T6 instrument bench.</a:t>
            </a:r>
          </a:p>
        </p:txBody>
      </p:sp>
      <p:pic>
        <p:nvPicPr>
          <p:cNvPr id="33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219200"/>
            <a:ext cx="102870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val="0"/>
              </a:ext>
            </a:extLst>
          </a:blip>
          <a:srcRect l="32352" t="13493" r="12662" b="4846"/>
          <a:stretch>
            <a:fillRect/>
          </a:stretch>
        </p:blipFill>
        <p:spPr bwMode="auto">
          <a:xfrm>
            <a:off x="9626600" y="4343400"/>
            <a:ext cx="30543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1976438" y="128588"/>
            <a:ext cx="9410700" cy="847725"/>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500" b="1" dirty="0">
                <a:solidFill>
                  <a:schemeClr val="bg1">
                    <a:lumMod val="95000"/>
                  </a:schemeClr>
                </a:solidFill>
                <a:latin typeface="Copperplate" charset="0"/>
                <a:ea typeface="ＭＳ Ｐゴシック" charset="0"/>
                <a:cs typeface="Copperplate" charset="0"/>
                <a:sym typeface="Copperplate" charset="0"/>
              </a:rPr>
              <a:t>Thermal Control &amp; Cryostat </a:t>
            </a:r>
          </a:p>
        </p:txBody>
      </p:sp>
      <p:sp>
        <p:nvSpPr>
          <p:cNvPr id="11" name="Text Box 8"/>
          <p:cNvSpPr txBox="1">
            <a:spLocks noChangeArrowheads="1"/>
          </p:cNvSpPr>
          <p:nvPr/>
        </p:nvSpPr>
        <p:spPr bwMode="auto">
          <a:xfrm>
            <a:off x="477838" y="7886700"/>
            <a:ext cx="12039600" cy="123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2400" b="1" dirty="0">
                <a:solidFill>
                  <a:srgbClr val="FFFFFF"/>
                </a:solidFill>
                <a:latin typeface="Tahoma" charset="0"/>
                <a:ea typeface="ヒラギノ明朝 ProN W3" charset="0"/>
              </a:rPr>
              <a:t>12 and 24 layer MLI Blankets being made in-house clean room where HPF will be integrated at PSU with Mylar and Bridal Veil (nylon). Blankets assembled using Nylon tag pins and some stitching.  </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1276350"/>
            <a:ext cx="107442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bwMode="auto">
          <a:xfrm>
            <a:off x="2065338" y="136525"/>
            <a:ext cx="9232900" cy="8318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5400" b="1" dirty="0">
                <a:solidFill>
                  <a:schemeClr val="bg1">
                    <a:lumMod val="95000"/>
                  </a:schemeClr>
                </a:solidFill>
                <a:latin typeface="Copperplate" charset="0"/>
                <a:ea typeface="ＭＳ Ｐゴシック" charset="0"/>
                <a:cs typeface="Copperplate" charset="0"/>
                <a:sym typeface="Copperplate" charset="0"/>
              </a:rPr>
              <a:t>Thermal Control &amp; Cryostat </a:t>
            </a:r>
          </a:p>
        </p:txBody>
      </p:sp>
      <p:pic>
        <p:nvPicPr>
          <p:cNvPr id="358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910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152525"/>
            <a:ext cx="66817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2005013" y="60325"/>
            <a:ext cx="935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Challenges: Scrambling</a:t>
            </a:r>
          </a:p>
        </p:txBody>
      </p:sp>
      <p:sp>
        <p:nvSpPr>
          <p:cNvPr id="36867" name="Rectangle 3"/>
          <p:cNvSpPr txBox="1">
            <a:spLocks noChangeArrowheads="1"/>
          </p:cNvSpPr>
          <p:nvPr/>
        </p:nvSpPr>
        <p:spPr bwMode="auto">
          <a:xfrm>
            <a:off x="381000" y="1600200"/>
            <a:ext cx="673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lvl="1">
              <a:buClr>
                <a:schemeClr val="tx1"/>
              </a:buClr>
            </a:pPr>
            <a:endParaRPr lang="en-US" altLang="en-US"/>
          </a:p>
          <a:p>
            <a:pPr lvl="1">
              <a:buClr>
                <a:schemeClr val="tx1"/>
              </a:buClr>
            </a:pPr>
            <a:endParaRPr lang="en-US" altLang="en-US"/>
          </a:p>
        </p:txBody>
      </p:sp>
      <p:pic>
        <p:nvPicPr>
          <p:cNvPr id="3686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309688"/>
            <a:ext cx="868362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12"/>
          <p:cNvGrpSpPr>
            <a:grpSpLocks noChangeAspect="1"/>
          </p:cNvGrpSpPr>
          <p:nvPr/>
        </p:nvGrpSpPr>
        <p:grpSpPr bwMode="auto">
          <a:xfrm>
            <a:off x="787400" y="6238875"/>
            <a:ext cx="7162800" cy="2633663"/>
            <a:chOff x="775214" y="2667000"/>
            <a:chExt cx="8131641" cy="2286000"/>
          </a:xfrm>
        </p:grpSpPr>
        <p:pic>
          <p:nvPicPr>
            <p:cNvPr id="36872" name="Picture 15" descr="Picture 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599" y="2667000"/>
              <a:ext cx="410625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6" descr="Picture 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214" y="2667000"/>
              <a:ext cx="40282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0" name="Rectangle 11"/>
          <p:cNvSpPr>
            <a:spLocks noChangeArrowheads="1"/>
          </p:cNvSpPr>
          <p:nvPr/>
        </p:nvSpPr>
        <p:spPr bwMode="auto">
          <a:xfrm>
            <a:off x="8956675" y="1676400"/>
            <a:ext cx="40481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b="1">
                <a:solidFill>
                  <a:schemeClr val="bg1"/>
                </a:solidFill>
                <a:latin typeface="Palatino" charset="0"/>
                <a:sym typeface="Palatino" charset="0"/>
              </a:rPr>
              <a:t>HET pupil shape varies significantly with tracker position (HET far-field measurement simulator).   Can cause changes in the PSF and spurious RV shifts.</a:t>
            </a:r>
          </a:p>
        </p:txBody>
      </p:sp>
      <p:sp>
        <p:nvSpPr>
          <p:cNvPr id="43015" name="Rectangle 14"/>
          <p:cNvSpPr>
            <a:spLocks noChangeArrowheads="1"/>
          </p:cNvSpPr>
          <p:nvPr/>
        </p:nvSpPr>
        <p:spPr bwMode="auto">
          <a:xfrm>
            <a:off x="8178800" y="6880225"/>
            <a:ext cx="4794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eaLnBrk="1" hangingPunct="1">
              <a:defRPr/>
            </a:pPr>
            <a:r>
              <a:rPr lang="en-US" altLang="en-US" sz="3200" b="1" dirty="0" smtClean="0">
                <a:solidFill>
                  <a:schemeClr val="bg1">
                    <a:lumMod val="95000"/>
                  </a:schemeClr>
                </a:solidFill>
                <a:latin typeface="Palatino" pitchFamily="2" charset="0"/>
                <a:sym typeface="Palatino" pitchFamily="2" charset="0"/>
              </a:rPr>
              <a:t>Far field image can vary even at track center.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2005013" y="60325"/>
            <a:ext cx="9353550"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lumMod val="95000"/>
                  </a:schemeClr>
                </a:solidFill>
                <a:latin typeface="Copperplate" charset="0"/>
                <a:ea typeface="ＭＳ Ｐゴシック" charset="0"/>
                <a:cs typeface="Copperplate" charset="0"/>
                <a:sym typeface="Copperplate" charset="0"/>
              </a:rPr>
              <a:t>Challenges: Scrambling</a:t>
            </a:r>
          </a:p>
        </p:txBody>
      </p:sp>
      <p:graphicFrame>
        <p:nvGraphicFramePr>
          <p:cNvPr id="37891" name="Object 3"/>
          <p:cNvGraphicFramePr>
            <a:graphicFrameLocks noChangeAspect="1"/>
          </p:cNvGraphicFramePr>
          <p:nvPr/>
        </p:nvGraphicFramePr>
        <p:xfrm>
          <a:off x="5435600" y="2057400"/>
          <a:ext cx="1601788" cy="1219200"/>
        </p:xfrm>
        <a:graphic>
          <a:graphicData uri="http://schemas.openxmlformats.org/presentationml/2006/ole">
            <mc:AlternateContent xmlns:mc="http://schemas.openxmlformats.org/markup-compatibility/2006">
              <mc:Choice xmlns:v="urn:schemas-microsoft-com:vml" Requires="v">
                <p:oleObj spid="_x0000_s37903" name="Equation" r:id="rId4" imgW="711200" imgH="406400" progId="Equation.3">
                  <p:embed/>
                </p:oleObj>
              </mc:Choice>
              <mc:Fallback>
                <p:oleObj name="Equation" r:id="rId4" imgW="7112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2057400"/>
                        <a:ext cx="1601788" cy="121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itle 1"/>
          <p:cNvSpPr>
            <a:spLocks noGrp="1"/>
          </p:cNvSpPr>
          <p:nvPr>
            <p:ph type="title"/>
          </p:nvPr>
        </p:nvSpPr>
        <p:spPr>
          <a:xfrm>
            <a:off x="3073400" y="1524000"/>
            <a:ext cx="6477000" cy="381000"/>
          </a:xfrm>
        </p:spPr>
        <p:txBody>
          <a:bodyPr/>
          <a:lstStyle/>
          <a:p>
            <a:pPr>
              <a:defRPr/>
            </a:pPr>
            <a:r>
              <a:rPr lang="en-US" sz="4400" b="1" dirty="0" smtClean="0">
                <a:solidFill>
                  <a:schemeClr val="bg1">
                    <a:lumMod val="95000"/>
                  </a:schemeClr>
                </a:solidFill>
              </a:rPr>
              <a:t>Scrambling Gain</a:t>
            </a:r>
            <a:endParaRPr lang="en-US" sz="4400" b="1" dirty="0">
              <a:solidFill>
                <a:schemeClr val="bg1">
                  <a:lumMod val="95000"/>
                </a:schemeClr>
              </a:solidFill>
            </a:endParaRPr>
          </a:p>
        </p:txBody>
      </p:sp>
      <p:sp>
        <p:nvSpPr>
          <p:cNvPr id="45061" name="TextBox 10"/>
          <p:cNvSpPr txBox="1">
            <a:spLocks noChangeArrowheads="1"/>
          </p:cNvSpPr>
          <p:nvPr/>
        </p:nvSpPr>
        <p:spPr bwMode="auto">
          <a:xfrm>
            <a:off x="546100" y="3886200"/>
            <a:ext cx="11887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eaLnBrk="1" hangingPunct="1">
              <a:defRPr/>
            </a:pPr>
            <a:r>
              <a:rPr lang="en-US" altLang="en-US" sz="4400" b="1" smtClean="0">
                <a:solidFill>
                  <a:schemeClr val="bg1">
                    <a:lumMod val="95000"/>
                  </a:schemeClr>
                </a:solidFill>
                <a:latin typeface="Palatino" pitchFamily="2" charset="0"/>
                <a:sym typeface="Palatino" pitchFamily="2" charset="0"/>
              </a:rPr>
              <a:t>Obviously want as high a scrambling gain as possible in near and far field without losing too much light. </a:t>
            </a:r>
          </a:p>
        </p:txBody>
      </p:sp>
      <p:sp>
        <p:nvSpPr>
          <p:cNvPr id="45062" name="Content Placeholder 1"/>
          <p:cNvSpPr txBox="1">
            <a:spLocks/>
          </p:cNvSpPr>
          <p:nvPr/>
        </p:nvSpPr>
        <p:spPr bwMode="auto">
          <a:xfrm>
            <a:off x="1016000" y="6019800"/>
            <a:ext cx="1135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8" tIns="60329" rIns="120658" bIns="60329"/>
          <a:lstStyle>
            <a:lvl1pPr defTabSz="457200"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defTabSz="457200"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defTabSz="457200"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defTabSz="457200"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defTabSz="457200"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defTabSz="457200"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defTabSz="457200"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defTabSz="457200"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defTabSz="457200"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algn="l" eaLnBrk="1" hangingPunct="1">
              <a:spcBef>
                <a:spcPct val="20000"/>
              </a:spcBef>
              <a:defRPr/>
            </a:pPr>
            <a:r>
              <a:rPr lang="en-US" altLang="en-US" sz="3200" i="1" dirty="0" smtClean="0">
                <a:solidFill>
                  <a:schemeClr val="bg1">
                    <a:lumMod val="95000"/>
                  </a:schemeClr>
                </a:solidFill>
                <a:sym typeface="Palatino" pitchFamily="2" charset="0"/>
              </a:rPr>
              <a:t>The ideal scrambler for fiber fed instruments is </a:t>
            </a:r>
            <a:r>
              <a:rPr lang="en-US" altLang="en-US" sz="3200" b="1" i="1" dirty="0" smtClean="0">
                <a:solidFill>
                  <a:schemeClr val="bg1">
                    <a:lumMod val="95000"/>
                  </a:schemeClr>
                </a:solidFill>
                <a:sym typeface="Palatino" pitchFamily="2" charset="0"/>
              </a:rPr>
              <a:t>effective in both near and far field</a:t>
            </a:r>
            <a:r>
              <a:rPr lang="en-US" altLang="en-US" sz="3200" i="1" dirty="0" smtClean="0">
                <a:solidFill>
                  <a:schemeClr val="bg1">
                    <a:lumMod val="95000"/>
                  </a:schemeClr>
                </a:solidFill>
                <a:sym typeface="Palatino" pitchFamily="2" charset="0"/>
              </a:rPr>
              <a:t>, is </a:t>
            </a:r>
            <a:r>
              <a:rPr lang="en-US" altLang="en-US" sz="3200" b="1" i="1" dirty="0" smtClean="0">
                <a:solidFill>
                  <a:schemeClr val="bg1">
                    <a:lumMod val="95000"/>
                  </a:schemeClr>
                </a:solidFill>
                <a:sym typeface="Palatino" pitchFamily="2" charset="0"/>
              </a:rPr>
              <a:t>compact and easy to align,</a:t>
            </a:r>
            <a:r>
              <a:rPr lang="en-US" altLang="en-US" sz="3200" i="1" dirty="0" smtClean="0">
                <a:solidFill>
                  <a:schemeClr val="bg1">
                    <a:lumMod val="95000"/>
                  </a:schemeClr>
                </a:solidFill>
                <a:sym typeface="Palatino" pitchFamily="2" charset="0"/>
              </a:rPr>
              <a:t> and </a:t>
            </a:r>
            <a:r>
              <a:rPr lang="en-US" altLang="en-US" sz="3200" b="1" i="1" dirty="0" smtClean="0">
                <a:solidFill>
                  <a:schemeClr val="bg1">
                    <a:lumMod val="95000"/>
                  </a:schemeClr>
                </a:solidFill>
                <a:sym typeface="Palatino" pitchFamily="2" charset="0"/>
              </a:rPr>
              <a:t>has high throughput</a:t>
            </a:r>
            <a:r>
              <a:rPr lang="en-US" altLang="en-US" sz="3200" i="1" dirty="0" smtClean="0">
                <a:solidFill>
                  <a:schemeClr val="bg1">
                    <a:lumMod val="95000"/>
                  </a:schemeClr>
                </a:solidFill>
                <a:sym typeface="Palatino" pitchFamily="2" charset="0"/>
              </a:rPr>
              <a:t>.</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scrambling_schemati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9525"/>
            <a:ext cx="13004800" cy="793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icture 4"/>
          <p:cNvSpPr>
            <a:spLocks noChangeAspect="1"/>
          </p:cNvSpPr>
          <p:nvPr/>
        </p:nvSpPr>
        <p:spPr bwMode="auto">
          <a:xfrm>
            <a:off x="290513" y="7223125"/>
            <a:ext cx="81851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endParaRPr lang="en-US" altLang="en-US" sz="4000">
              <a:solidFill>
                <a:srgbClr val="3F3F3F"/>
              </a:solidFill>
              <a:latin typeface="Palatino" charset="0"/>
              <a:sym typeface="Palatino" charset="0"/>
            </a:endParaRPr>
          </a:p>
        </p:txBody>
      </p:sp>
      <p:sp>
        <p:nvSpPr>
          <p:cNvPr id="6" name="Rectangle 2"/>
          <p:cNvSpPr>
            <a:spLocks/>
          </p:cNvSpPr>
          <p:nvPr/>
        </p:nvSpPr>
        <p:spPr bwMode="auto">
          <a:xfrm>
            <a:off x="1797050" y="60325"/>
            <a:ext cx="9769475"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dirty="0">
                <a:solidFill>
                  <a:schemeClr val="bg1"/>
                </a:solidFill>
                <a:latin typeface="Copperplate" charset="0"/>
                <a:ea typeface="ＭＳ Ｐゴシック" charset="0"/>
                <a:cs typeface="Copperplate" charset="0"/>
                <a:sym typeface="Copperplate" charset="0"/>
              </a:rPr>
              <a:t>Scrambling Measurements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a:spLocks noGrp="1"/>
          </p:cNvSpPr>
          <p:nvPr>
            <p:ph type="title"/>
          </p:nvPr>
        </p:nvSpPr>
        <p:spPr>
          <a:xfrm>
            <a:off x="406400" y="609600"/>
            <a:ext cx="12150725" cy="804863"/>
          </a:xfrm>
        </p:spPr>
        <p:txBody>
          <a:bodyPr>
            <a:noAutofit/>
          </a:bodyPr>
          <a:lstStyle/>
          <a:p>
            <a:pPr>
              <a:defRPr/>
            </a:pPr>
            <a:r>
              <a:rPr lang="en-US" sz="4600" b="1" dirty="0">
                <a:solidFill>
                  <a:schemeClr val="bg1"/>
                </a:solidFill>
              </a:rPr>
              <a:t>A ball lens as efficient double-scrambler</a:t>
            </a:r>
          </a:p>
        </p:txBody>
      </p:sp>
      <p:sp>
        <p:nvSpPr>
          <p:cNvPr id="56" name="Content Placeholder 1"/>
          <p:cNvSpPr>
            <a:spLocks noGrp="1"/>
          </p:cNvSpPr>
          <p:nvPr>
            <p:ph idx="1"/>
          </p:nvPr>
        </p:nvSpPr>
        <p:spPr>
          <a:xfrm>
            <a:off x="846138" y="1720850"/>
            <a:ext cx="7813675" cy="3646488"/>
          </a:xfrm>
        </p:spPr>
        <p:txBody>
          <a:bodyPr>
            <a:normAutofit fontScale="92500"/>
          </a:bodyPr>
          <a:lstStyle/>
          <a:p>
            <a:pPr>
              <a:defRPr/>
            </a:pPr>
            <a:r>
              <a:rPr lang="en-US" sz="4000" b="1" i="1" dirty="0">
                <a:solidFill>
                  <a:schemeClr val="bg1"/>
                </a:solidFill>
                <a:cs typeface="Gill Sans Light"/>
              </a:rPr>
              <a:t>With appropriate glass, diameter, and coating, high throughput (~80%) is achievable with simple mating sleeve, off-the-shelf </a:t>
            </a:r>
            <a:r>
              <a:rPr lang="en-US" sz="4000" b="1" i="1" dirty="0" smtClean="0">
                <a:solidFill>
                  <a:schemeClr val="bg1"/>
                </a:solidFill>
                <a:cs typeface="Gill Sans Light"/>
              </a:rPr>
              <a:t>connectors for quick prototype tests.</a:t>
            </a:r>
            <a:endParaRPr lang="en-US" sz="4000" b="1" i="1" dirty="0">
              <a:solidFill>
                <a:schemeClr val="bg1"/>
              </a:solidFill>
              <a:cs typeface="Gill Sans Light"/>
            </a:endParaRPr>
          </a:p>
        </p:txBody>
      </p:sp>
      <p:grpSp>
        <p:nvGrpSpPr>
          <p:cNvPr id="39940" name="Group 76"/>
          <p:cNvGrpSpPr>
            <a:grpSpLocks/>
          </p:cNvGrpSpPr>
          <p:nvPr/>
        </p:nvGrpSpPr>
        <p:grpSpPr bwMode="auto">
          <a:xfrm>
            <a:off x="1819275" y="5722938"/>
            <a:ext cx="9469438" cy="3571875"/>
            <a:chOff x="1065882" y="3183425"/>
            <a:chExt cx="5080272" cy="1885400"/>
          </a:xfrm>
        </p:grpSpPr>
        <p:pic>
          <p:nvPicPr>
            <p:cNvPr id="39945"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5882" y="3183425"/>
              <a:ext cx="5080272" cy="18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ight Arrow 57"/>
            <p:cNvSpPr/>
            <p:nvPr/>
          </p:nvSpPr>
          <p:spPr>
            <a:xfrm rot="18280263">
              <a:off x="1511836" y="4274602"/>
              <a:ext cx="480148" cy="188221"/>
            </a:xfrm>
            <a:prstGeom prst="rightArrow">
              <a:avLst/>
            </a:prstGeom>
            <a:noFill/>
            <a:ln w="19050" cmpd="sng">
              <a:solidFill>
                <a:schemeClr val="tx1"/>
              </a:solidFill>
            </a:ln>
            <a:effectLst/>
          </p:spPr>
          <p:style>
            <a:lnRef idx="1">
              <a:schemeClr val="accent6"/>
            </a:lnRef>
            <a:fillRef idx="3">
              <a:schemeClr val="accent6"/>
            </a:fillRef>
            <a:effectRef idx="2">
              <a:schemeClr val="accent6"/>
            </a:effectRef>
            <a:fontRef idx="minor">
              <a:schemeClr val="lt1"/>
            </a:fontRef>
          </p:style>
          <p:txBody>
            <a:bodyPr anchor="ctr"/>
            <a:lstStyle/>
            <a:p>
              <a:pPr>
                <a:defRPr/>
              </a:pPr>
              <a:endParaRPr lang="en-US"/>
            </a:p>
          </p:txBody>
        </p:sp>
        <p:sp>
          <p:nvSpPr>
            <p:cNvPr id="39947" name="TextBox 58"/>
            <p:cNvSpPr txBox="1">
              <a:spLocks noChangeArrowheads="1"/>
            </p:cNvSpPr>
            <p:nvPr/>
          </p:nvSpPr>
          <p:spPr bwMode="auto">
            <a:xfrm>
              <a:off x="1106211" y="4528222"/>
              <a:ext cx="1041644" cy="23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3F3F3F"/>
                  </a:solidFill>
                  <a:latin typeface="Palatino" charset="0"/>
                  <a:sym typeface="Palatino" charset="0"/>
                </a:rPr>
                <a:t>FC-connector</a:t>
              </a:r>
            </a:p>
          </p:txBody>
        </p:sp>
        <p:sp>
          <p:nvSpPr>
            <p:cNvPr id="60" name="Right Arrow 59"/>
            <p:cNvSpPr/>
            <p:nvPr/>
          </p:nvSpPr>
          <p:spPr>
            <a:xfrm rot="7352348">
              <a:off x="2787220" y="3794873"/>
              <a:ext cx="479311" cy="188222"/>
            </a:xfrm>
            <a:prstGeom prst="rightArrow">
              <a:avLst/>
            </a:prstGeom>
            <a:noFill/>
            <a:ln w="19050" cmpd="sng">
              <a:solidFill>
                <a:schemeClr val="tx1"/>
              </a:solidFill>
            </a:ln>
            <a:effectLst/>
          </p:spPr>
          <p:style>
            <a:lnRef idx="1">
              <a:schemeClr val="accent6"/>
            </a:lnRef>
            <a:fillRef idx="3">
              <a:schemeClr val="accent6"/>
            </a:fillRef>
            <a:effectRef idx="2">
              <a:schemeClr val="accent6"/>
            </a:effectRef>
            <a:fontRef idx="minor">
              <a:schemeClr val="lt1"/>
            </a:fontRef>
          </p:style>
          <p:txBody>
            <a:bodyPr anchor="ctr"/>
            <a:lstStyle/>
            <a:p>
              <a:pPr>
                <a:defRPr/>
              </a:pPr>
              <a:endParaRPr lang="en-US"/>
            </a:p>
          </p:txBody>
        </p:sp>
        <p:sp>
          <p:nvSpPr>
            <p:cNvPr id="39949" name="TextBox 60"/>
            <p:cNvSpPr txBox="1">
              <a:spLocks noChangeArrowheads="1"/>
            </p:cNvSpPr>
            <p:nvPr/>
          </p:nvSpPr>
          <p:spPr bwMode="auto">
            <a:xfrm>
              <a:off x="2577820" y="3418904"/>
              <a:ext cx="1041644" cy="23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3F3F3F"/>
                  </a:solidFill>
                  <a:latin typeface="Palatino" charset="0"/>
                  <a:sym typeface="Palatino" charset="0"/>
                </a:rPr>
                <a:t>FC-connector</a:t>
              </a:r>
            </a:p>
          </p:txBody>
        </p:sp>
        <p:cxnSp>
          <p:nvCxnSpPr>
            <p:cNvPr id="63" name="Straight Arrow Connector 62"/>
            <p:cNvCxnSpPr>
              <a:cxnSpLocks noChangeShapeType="1"/>
            </p:cNvCxnSpPr>
            <p:nvPr/>
          </p:nvCxnSpPr>
          <p:spPr bwMode="auto">
            <a:xfrm flipV="1">
              <a:off x="4645494" y="4155453"/>
              <a:ext cx="106460" cy="616735"/>
            </a:xfrm>
            <a:prstGeom prst="straightConnector1">
              <a:avLst/>
            </a:prstGeom>
            <a:noFill/>
            <a:ln w="28575">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7" name="Straight Arrow Connector 66"/>
            <p:cNvCxnSpPr>
              <a:cxnSpLocks noChangeShapeType="1"/>
            </p:cNvCxnSpPr>
            <p:nvPr/>
          </p:nvCxnSpPr>
          <p:spPr bwMode="auto">
            <a:xfrm flipH="1" flipV="1">
              <a:off x="4872041" y="4150426"/>
              <a:ext cx="200145" cy="608356"/>
            </a:xfrm>
            <a:prstGeom prst="straightConnector1">
              <a:avLst/>
            </a:prstGeom>
            <a:noFill/>
            <a:ln w="28575">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52" name="TextBox 71"/>
            <p:cNvSpPr txBox="1">
              <a:spLocks noChangeArrowheads="1"/>
            </p:cNvSpPr>
            <p:nvPr/>
          </p:nvSpPr>
          <p:spPr bwMode="auto">
            <a:xfrm>
              <a:off x="4262163" y="4750302"/>
              <a:ext cx="1185981" cy="23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chemeClr val="bg1"/>
                  </a:solidFill>
                  <a:latin typeface="Palatino" charset="0"/>
                  <a:sym typeface="Palatino" charset="0"/>
                </a:rPr>
                <a:t>Rubber O-rings</a:t>
              </a:r>
            </a:p>
          </p:txBody>
        </p:sp>
        <p:sp>
          <p:nvSpPr>
            <p:cNvPr id="75" name="Right Arrow 74"/>
            <p:cNvSpPr/>
            <p:nvPr/>
          </p:nvSpPr>
          <p:spPr>
            <a:xfrm rot="7352348">
              <a:off x="4745665" y="3670436"/>
              <a:ext cx="480149" cy="188222"/>
            </a:xfrm>
            <a:prstGeom prst="rightArrow">
              <a:avLst/>
            </a:prstGeom>
            <a:noFill/>
            <a:ln w="19050" cmpd="sng">
              <a:solidFill>
                <a:srgbClr val="FFFFFF"/>
              </a:solidFill>
            </a:ln>
            <a:effectLst/>
          </p:spPr>
          <p:style>
            <a:lnRef idx="1">
              <a:schemeClr val="accent6"/>
            </a:lnRef>
            <a:fillRef idx="3">
              <a:schemeClr val="accent6"/>
            </a:fillRef>
            <a:effectRef idx="2">
              <a:schemeClr val="accent6"/>
            </a:effectRef>
            <a:fontRef idx="minor">
              <a:schemeClr val="lt1"/>
            </a:fontRef>
          </p:style>
          <p:txBody>
            <a:bodyPr anchor="ctr"/>
            <a:lstStyle/>
            <a:p>
              <a:pPr>
                <a:defRPr/>
              </a:pPr>
              <a:endParaRPr lang="en-US"/>
            </a:p>
          </p:txBody>
        </p:sp>
        <p:sp>
          <p:nvSpPr>
            <p:cNvPr id="39954" name="TextBox 75"/>
            <p:cNvSpPr txBox="1">
              <a:spLocks noChangeArrowheads="1"/>
            </p:cNvSpPr>
            <p:nvPr/>
          </p:nvSpPr>
          <p:spPr bwMode="auto">
            <a:xfrm>
              <a:off x="4483019" y="3269726"/>
              <a:ext cx="1304894" cy="23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FFFFFF"/>
                  </a:solidFill>
                  <a:latin typeface="Palatino" charset="0"/>
                  <a:sym typeface="Palatino" charset="0"/>
                </a:rPr>
                <a:t>FC mating sleeve</a:t>
              </a:r>
            </a:p>
          </p:txBody>
        </p:sp>
      </p:grpSp>
      <p:sp>
        <p:nvSpPr>
          <p:cNvPr id="78" name="Right Arrow 77"/>
          <p:cNvSpPr/>
          <p:nvPr/>
        </p:nvSpPr>
        <p:spPr>
          <a:xfrm rot="5400000">
            <a:off x="3833813" y="6584950"/>
            <a:ext cx="909638" cy="350837"/>
          </a:xfrm>
          <a:prstGeom prst="rightArrow">
            <a:avLst/>
          </a:prstGeom>
          <a:noFill/>
          <a:ln w="19050" cmpd="sng">
            <a:solidFill>
              <a:schemeClr val="tx1"/>
            </a:solidFill>
          </a:ln>
          <a:effectLst/>
        </p:spPr>
        <p:style>
          <a:lnRef idx="1">
            <a:schemeClr val="accent6"/>
          </a:lnRef>
          <a:fillRef idx="3">
            <a:schemeClr val="accent6"/>
          </a:fillRef>
          <a:effectRef idx="2">
            <a:schemeClr val="accent6"/>
          </a:effectRef>
          <a:fontRef idx="minor">
            <a:schemeClr val="lt1"/>
          </a:fontRef>
        </p:style>
        <p:txBody>
          <a:bodyPr lIns="171600" tIns="85800" rIns="171600" bIns="85800" anchor="ctr"/>
          <a:lstStyle/>
          <a:p>
            <a:pPr>
              <a:defRPr/>
            </a:pPr>
            <a:endParaRPr lang="en-US"/>
          </a:p>
        </p:txBody>
      </p:sp>
      <p:sp>
        <p:nvSpPr>
          <p:cNvPr id="39942" name="TextBox 78"/>
          <p:cNvSpPr txBox="1">
            <a:spLocks noChangeArrowheads="1"/>
          </p:cNvSpPr>
          <p:nvPr/>
        </p:nvSpPr>
        <p:spPr bwMode="auto">
          <a:xfrm>
            <a:off x="3046413" y="5792788"/>
            <a:ext cx="24638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3F3F3F"/>
                </a:solidFill>
                <a:latin typeface="Palatino" charset="0"/>
                <a:sym typeface="Palatino" charset="0"/>
              </a:rPr>
              <a:t>2.0 mm ball lens</a:t>
            </a:r>
          </a:p>
        </p:txBody>
      </p:sp>
      <p:sp>
        <p:nvSpPr>
          <p:cNvPr id="39943" name="TextBox 21"/>
          <p:cNvSpPr txBox="1">
            <a:spLocks noChangeArrowheads="1"/>
          </p:cNvSpPr>
          <p:nvPr/>
        </p:nvSpPr>
        <p:spPr bwMode="auto">
          <a:xfrm>
            <a:off x="9359900" y="9245600"/>
            <a:ext cx="37258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i="1">
                <a:solidFill>
                  <a:srgbClr val="3F3F3F"/>
                </a:solidFill>
                <a:latin typeface="Palatino" charset="0"/>
                <a:sym typeface="Palatino" charset="0"/>
              </a:rPr>
              <a:t>Roy and Halverson et al. in prep</a:t>
            </a:r>
          </a:p>
        </p:txBody>
      </p:sp>
      <p:pic>
        <p:nvPicPr>
          <p:cNvPr id="39944" name="Content Placeholder 7"/>
          <p:cNvPicPr>
            <a:picLocks noChangeAspect="1"/>
          </p:cNvPicPr>
          <p:nvPr/>
        </p:nvPicPr>
        <p:blipFill>
          <a:blip r:embed="rId3">
            <a:extLst>
              <a:ext uri="{28A0092B-C50C-407E-A947-70E740481C1C}">
                <a14:useLocalDpi xmlns:a14="http://schemas.microsoft.com/office/drawing/2010/main" val="0"/>
              </a:ext>
            </a:extLst>
          </a:blip>
          <a:srcRect t="14645" b="14645"/>
          <a:stretch>
            <a:fillRect/>
          </a:stretch>
        </p:blipFill>
        <p:spPr bwMode="auto">
          <a:xfrm>
            <a:off x="8531225" y="2460625"/>
            <a:ext cx="4005263"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7"/>
          <p:cNvGrpSpPr>
            <a:grpSpLocks/>
          </p:cNvGrpSpPr>
          <p:nvPr/>
        </p:nvGrpSpPr>
        <p:grpSpPr bwMode="auto">
          <a:xfrm>
            <a:off x="4641850" y="1528763"/>
            <a:ext cx="3814763" cy="5899150"/>
            <a:chOff x="233963" y="192186"/>
            <a:chExt cx="2047189" cy="3104207"/>
          </a:xfrm>
        </p:grpSpPr>
        <p:pic>
          <p:nvPicPr>
            <p:cNvPr id="40986" name="Picture 3" descr="scrambling_circ_oct_image_2panel-eps-converted-t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63" y="192186"/>
              <a:ext cx="2047188" cy="204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5" descr="ff_circ_oct_image_2panel-eps-converted-to.pdf"/>
            <p:cNvPicPr>
              <a:picLocks noChangeAspect="1"/>
            </p:cNvPicPr>
            <p:nvPr/>
          </p:nvPicPr>
          <p:blipFill>
            <a:blip r:embed="rId3">
              <a:extLst>
                <a:ext uri="{28A0092B-C50C-407E-A947-70E740481C1C}">
                  <a14:useLocalDpi xmlns:a14="http://schemas.microsoft.com/office/drawing/2010/main" val="0"/>
                </a:ext>
              </a:extLst>
            </a:blip>
            <a:srcRect t="50000"/>
            <a:stretch>
              <a:fillRect/>
            </a:stretch>
          </p:blipFill>
          <p:spPr bwMode="auto">
            <a:xfrm>
              <a:off x="233964" y="2272799"/>
              <a:ext cx="2047188" cy="10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3" name="Group 8"/>
          <p:cNvGrpSpPr>
            <a:grpSpLocks/>
          </p:cNvGrpSpPr>
          <p:nvPr/>
        </p:nvGrpSpPr>
        <p:grpSpPr bwMode="auto">
          <a:xfrm>
            <a:off x="8891588" y="1528763"/>
            <a:ext cx="3817937" cy="5899150"/>
            <a:chOff x="4686474" y="1792318"/>
            <a:chExt cx="2048271" cy="3113663"/>
          </a:xfrm>
        </p:grpSpPr>
        <p:pic>
          <p:nvPicPr>
            <p:cNvPr id="40984" name="Picture 4" descr="ff_oct_ds_oct_image_2panel-eps-converted-to.pdf"/>
            <p:cNvPicPr>
              <a:picLocks noChangeAspect="1"/>
            </p:cNvPicPr>
            <p:nvPr/>
          </p:nvPicPr>
          <p:blipFill>
            <a:blip r:embed="rId4">
              <a:extLst>
                <a:ext uri="{28A0092B-C50C-407E-A947-70E740481C1C}">
                  <a14:useLocalDpi xmlns:a14="http://schemas.microsoft.com/office/drawing/2010/main" val="0"/>
                </a:ext>
              </a:extLst>
            </a:blip>
            <a:srcRect t="48343"/>
            <a:stretch>
              <a:fillRect/>
            </a:stretch>
          </p:blipFill>
          <p:spPr bwMode="auto">
            <a:xfrm>
              <a:off x="4686474" y="3847897"/>
              <a:ext cx="2048271" cy="105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6" descr="scrambling_oct_ds_image_2panel-eps-converted-to.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7522" y="1792318"/>
              <a:ext cx="2047223" cy="204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4" name="Group 14"/>
          <p:cNvGrpSpPr>
            <a:grpSpLocks/>
          </p:cNvGrpSpPr>
          <p:nvPr/>
        </p:nvGrpSpPr>
        <p:grpSpPr bwMode="auto">
          <a:xfrm>
            <a:off x="358775" y="1528763"/>
            <a:ext cx="3814763" cy="5899150"/>
            <a:chOff x="192212" y="1633554"/>
            <a:chExt cx="2047223" cy="3113663"/>
          </a:xfrm>
        </p:grpSpPr>
        <p:pic>
          <p:nvPicPr>
            <p:cNvPr id="40979" name="Picture 9" descr="ff_oct_image_2panel-eps-converted-to.pdf"/>
            <p:cNvPicPr>
              <a:picLocks noChangeAspect="1"/>
            </p:cNvPicPr>
            <p:nvPr/>
          </p:nvPicPr>
          <p:blipFill>
            <a:blip r:embed="rId6">
              <a:extLst>
                <a:ext uri="{28A0092B-C50C-407E-A947-70E740481C1C}">
                  <a14:useLocalDpi xmlns:a14="http://schemas.microsoft.com/office/drawing/2010/main" val="0"/>
                </a:ext>
              </a:extLst>
            </a:blip>
            <a:srcRect t="48315"/>
            <a:stretch>
              <a:fillRect/>
            </a:stretch>
          </p:blipFill>
          <p:spPr bwMode="auto">
            <a:xfrm>
              <a:off x="192212" y="3689133"/>
              <a:ext cx="2047223" cy="105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0" descr="scrambling_oct_image_2panel-eps-converted-to.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212" y="1633554"/>
              <a:ext cx="2047223" cy="204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Box 11"/>
            <p:cNvSpPr txBox="1">
              <a:spLocks noChangeArrowheads="1"/>
            </p:cNvSpPr>
            <p:nvPr/>
          </p:nvSpPr>
          <p:spPr bwMode="auto">
            <a:xfrm>
              <a:off x="1006917" y="1650266"/>
              <a:ext cx="415557" cy="19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Input</a:t>
              </a:r>
            </a:p>
          </p:txBody>
        </p:sp>
        <p:sp>
          <p:nvSpPr>
            <p:cNvPr id="40982" name="TextBox 12"/>
            <p:cNvSpPr txBox="1">
              <a:spLocks noChangeArrowheads="1"/>
            </p:cNvSpPr>
            <p:nvPr/>
          </p:nvSpPr>
          <p:spPr bwMode="auto">
            <a:xfrm>
              <a:off x="874444" y="2621541"/>
              <a:ext cx="667788" cy="19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Near-field</a:t>
              </a:r>
            </a:p>
          </p:txBody>
        </p:sp>
        <p:sp>
          <p:nvSpPr>
            <p:cNvPr id="40983" name="TextBox 13"/>
            <p:cNvSpPr txBox="1">
              <a:spLocks noChangeArrowheads="1"/>
            </p:cNvSpPr>
            <p:nvPr/>
          </p:nvSpPr>
          <p:spPr bwMode="auto">
            <a:xfrm>
              <a:off x="934207" y="3682417"/>
              <a:ext cx="571581" cy="19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Far-field</a:t>
              </a:r>
            </a:p>
          </p:txBody>
        </p:sp>
      </p:grpSp>
      <p:sp>
        <p:nvSpPr>
          <p:cNvPr id="40965" name="TextBox 15"/>
          <p:cNvSpPr txBox="1">
            <a:spLocks noChangeArrowheads="1"/>
          </p:cNvSpPr>
          <p:nvPr/>
        </p:nvSpPr>
        <p:spPr bwMode="auto">
          <a:xfrm>
            <a:off x="6083300" y="1616075"/>
            <a:ext cx="9350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Input</a:t>
            </a:r>
          </a:p>
        </p:txBody>
      </p:sp>
      <p:sp>
        <p:nvSpPr>
          <p:cNvPr id="40966" name="TextBox 16"/>
          <p:cNvSpPr txBox="1">
            <a:spLocks noChangeArrowheads="1"/>
          </p:cNvSpPr>
          <p:nvPr/>
        </p:nvSpPr>
        <p:spPr bwMode="auto">
          <a:xfrm>
            <a:off x="5835650" y="3455988"/>
            <a:ext cx="14065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Near-field</a:t>
            </a:r>
          </a:p>
        </p:txBody>
      </p:sp>
      <p:sp>
        <p:nvSpPr>
          <p:cNvPr id="40967" name="TextBox 17"/>
          <p:cNvSpPr txBox="1">
            <a:spLocks noChangeArrowheads="1"/>
          </p:cNvSpPr>
          <p:nvPr/>
        </p:nvSpPr>
        <p:spPr bwMode="auto">
          <a:xfrm>
            <a:off x="5946775" y="5465763"/>
            <a:ext cx="122713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Far-field</a:t>
            </a:r>
          </a:p>
        </p:txBody>
      </p:sp>
      <p:sp>
        <p:nvSpPr>
          <p:cNvPr id="40968" name="TextBox 21"/>
          <p:cNvSpPr txBox="1">
            <a:spLocks noChangeArrowheads="1"/>
          </p:cNvSpPr>
          <p:nvPr/>
        </p:nvSpPr>
        <p:spPr bwMode="auto">
          <a:xfrm>
            <a:off x="10334625" y="1616075"/>
            <a:ext cx="9366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Input</a:t>
            </a:r>
          </a:p>
        </p:txBody>
      </p:sp>
      <p:sp>
        <p:nvSpPr>
          <p:cNvPr id="40969" name="TextBox 22"/>
          <p:cNvSpPr txBox="1">
            <a:spLocks noChangeArrowheads="1"/>
          </p:cNvSpPr>
          <p:nvPr/>
        </p:nvSpPr>
        <p:spPr bwMode="auto">
          <a:xfrm>
            <a:off x="10086975" y="3455988"/>
            <a:ext cx="14065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Near-field</a:t>
            </a:r>
          </a:p>
        </p:txBody>
      </p:sp>
      <p:sp>
        <p:nvSpPr>
          <p:cNvPr id="40970" name="TextBox 23"/>
          <p:cNvSpPr txBox="1">
            <a:spLocks noChangeArrowheads="1"/>
          </p:cNvSpPr>
          <p:nvPr/>
        </p:nvSpPr>
        <p:spPr bwMode="auto">
          <a:xfrm>
            <a:off x="10199688" y="5465763"/>
            <a:ext cx="12271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a:solidFill>
                  <a:srgbClr val="FFFFFF"/>
                </a:solidFill>
                <a:latin typeface="Palatino" charset="0"/>
                <a:sym typeface="Palatino" charset="0"/>
              </a:rPr>
              <a:t>Far-field</a:t>
            </a:r>
          </a:p>
        </p:txBody>
      </p:sp>
      <p:sp>
        <p:nvSpPr>
          <p:cNvPr id="40971" name="TextBox 2"/>
          <p:cNvSpPr txBox="1">
            <a:spLocks noChangeArrowheads="1"/>
          </p:cNvSpPr>
          <p:nvPr/>
        </p:nvSpPr>
        <p:spPr bwMode="auto">
          <a:xfrm>
            <a:off x="895350" y="7546975"/>
            <a:ext cx="28178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a:solidFill>
                  <a:srgbClr val="3F3F3F"/>
                </a:solidFill>
                <a:latin typeface="Palatino" charset="0"/>
                <a:sym typeface="Palatino" charset="0"/>
              </a:rPr>
              <a:t>S</a:t>
            </a:r>
            <a:r>
              <a:rPr lang="en-US" altLang="en-US" sz="4000">
                <a:solidFill>
                  <a:srgbClr val="FFFFFF"/>
                </a:solidFill>
                <a:latin typeface="Palatino" charset="0"/>
                <a:sym typeface="Palatino" charset="0"/>
              </a:rPr>
              <a:t>G</a:t>
            </a:r>
            <a:r>
              <a:rPr lang="en-US" altLang="en-US" sz="4000" baseline="-25000">
                <a:solidFill>
                  <a:srgbClr val="FFFFFF"/>
                </a:solidFill>
                <a:latin typeface="Palatino" charset="0"/>
                <a:sym typeface="Palatino" charset="0"/>
              </a:rPr>
              <a:t>NF</a:t>
            </a:r>
            <a:r>
              <a:rPr lang="en-US" altLang="en-US" sz="4000">
                <a:solidFill>
                  <a:srgbClr val="FFFFFF"/>
                </a:solidFill>
                <a:latin typeface="Palatino" charset="0"/>
                <a:sym typeface="Palatino" charset="0"/>
              </a:rPr>
              <a:t> = 200</a:t>
            </a:r>
          </a:p>
          <a:p>
            <a:pPr eaLnBrk="1" hangingPunct="1"/>
            <a:r>
              <a:rPr lang="en-US" altLang="en-US" sz="4000">
                <a:solidFill>
                  <a:srgbClr val="FFFFFF"/>
                </a:solidFill>
                <a:latin typeface="Palatino" charset="0"/>
                <a:sym typeface="Palatino" charset="0"/>
              </a:rPr>
              <a:t> </a:t>
            </a:r>
          </a:p>
          <a:p>
            <a:pPr eaLnBrk="1" hangingPunct="1"/>
            <a:r>
              <a:rPr lang="en-US" altLang="en-US" sz="4000">
                <a:solidFill>
                  <a:srgbClr val="FFFFFF"/>
                </a:solidFill>
                <a:latin typeface="Palatino" charset="0"/>
                <a:sym typeface="Palatino" charset="0"/>
              </a:rPr>
              <a:t>SG</a:t>
            </a:r>
            <a:r>
              <a:rPr lang="en-US" altLang="en-US" sz="4000" baseline="-25000">
                <a:solidFill>
                  <a:srgbClr val="FFFFFF"/>
                </a:solidFill>
                <a:latin typeface="Palatino" charset="0"/>
                <a:sym typeface="Palatino" charset="0"/>
              </a:rPr>
              <a:t>FF</a:t>
            </a:r>
            <a:r>
              <a:rPr lang="en-US" altLang="en-US" sz="4000">
                <a:solidFill>
                  <a:srgbClr val="FFFFFF"/>
                </a:solidFill>
                <a:latin typeface="Palatino" charset="0"/>
                <a:sym typeface="Palatino" charset="0"/>
              </a:rPr>
              <a:t> = 300 </a:t>
            </a:r>
          </a:p>
        </p:txBody>
      </p:sp>
      <p:sp>
        <p:nvSpPr>
          <p:cNvPr id="40972" name="TextBox 24"/>
          <p:cNvSpPr txBox="1">
            <a:spLocks noChangeArrowheads="1"/>
          </p:cNvSpPr>
          <p:nvPr/>
        </p:nvSpPr>
        <p:spPr bwMode="auto">
          <a:xfrm>
            <a:off x="5026025" y="7546975"/>
            <a:ext cx="30749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a:solidFill>
                  <a:srgbClr val="FFFFFF"/>
                </a:solidFill>
                <a:latin typeface="Palatino" charset="0"/>
                <a:sym typeface="Palatino" charset="0"/>
              </a:rPr>
              <a:t>SG</a:t>
            </a:r>
            <a:r>
              <a:rPr lang="en-US" altLang="en-US" sz="4000" baseline="-25000">
                <a:solidFill>
                  <a:srgbClr val="FFFFFF"/>
                </a:solidFill>
                <a:latin typeface="Palatino" charset="0"/>
                <a:sym typeface="Palatino" charset="0"/>
              </a:rPr>
              <a:t>NF</a:t>
            </a:r>
            <a:r>
              <a:rPr lang="en-US" altLang="en-US" sz="4000">
                <a:solidFill>
                  <a:srgbClr val="FFFFFF"/>
                </a:solidFill>
                <a:latin typeface="Palatino" charset="0"/>
                <a:sym typeface="Palatino" charset="0"/>
              </a:rPr>
              <a:t> = 3000</a:t>
            </a:r>
          </a:p>
          <a:p>
            <a:pPr eaLnBrk="1" hangingPunct="1"/>
            <a:r>
              <a:rPr lang="en-US" altLang="en-US" sz="4000">
                <a:solidFill>
                  <a:srgbClr val="FFFFFF"/>
                </a:solidFill>
                <a:latin typeface="Palatino" charset="0"/>
                <a:sym typeface="Palatino" charset="0"/>
              </a:rPr>
              <a:t> </a:t>
            </a:r>
          </a:p>
          <a:p>
            <a:pPr eaLnBrk="1" hangingPunct="1"/>
            <a:r>
              <a:rPr lang="en-US" altLang="en-US" sz="4000">
                <a:solidFill>
                  <a:srgbClr val="FFFFFF"/>
                </a:solidFill>
                <a:latin typeface="Palatino" charset="0"/>
                <a:sym typeface="Palatino" charset="0"/>
              </a:rPr>
              <a:t>SG</a:t>
            </a:r>
            <a:r>
              <a:rPr lang="en-US" altLang="en-US" sz="4000" baseline="-25000">
                <a:solidFill>
                  <a:srgbClr val="FFFFFF"/>
                </a:solidFill>
                <a:latin typeface="Palatino" charset="0"/>
                <a:sym typeface="Palatino" charset="0"/>
              </a:rPr>
              <a:t>FF</a:t>
            </a:r>
            <a:r>
              <a:rPr lang="en-US" altLang="en-US" sz="4000">
                <a:solidFill>
                  <a:srgbClr val="FFFFFF"/>
                </a:solidFill>
                <a:latin typeface="Palatino" charset="0"/>
                <a:sym typeface="Palatino" charset="0"/>
              </a:rPr>
              <a:t> = 1000</a:t>
            </a:r>
          </a:p>
        </p:txBody>
      </p:sp>
      <p:sp>
        <p:nvSpPr>
          <p:cNvPr id="40973" name="TextBox 25"/>
          <p:cNvSpPr txBox="1">
            <a:spLocks noChangeArrowheads="1"/>
          </p:cNvSpPr>
          <p:nvPr/>
        </p:nvSpPr>
        <p:spPr bwMode="auto">
          <a:xfrm>
            <a:off x="9042400" y="7546975"/>
            <a:ext cx="3600450" cy="20193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i="1">
                <a:solidFill>
                  <a:srgbClr val="FFFFFF"/>
                </a:solidFill>
                <a:latin typeface="Palatino" charset="0"/>
                <a:sym typeface="Palatino" charset="0"/>
              </a:rPr>
              <a:t>SG</a:t>
            </a:r>
            <a:r>
              <a:rPr lang="en-US" altLang="en-US" sz="4000" b="1" i="1" baseline="-25000">
                <a:solidFill>
                  <a:srgbClr val="FFFFFF"/>
                </a:solidFill>
                <a:latin typeface="Palatino" charset="0"/>
                <a:sym typeface="Palatino" charset="0"/>
              </a:rPr>
              <a:t>NF</a:t>
            </a:r>
            <a:r>
              <a:rPr lang="en-US" altLang="en-US" sz="4000" b="1" i="1">
                <a:solidFill>
                  <a:srgbClr val="FFFFFF"/>
                </a:solidFill>
                <a:latin typeface="Palatino" charset="0"/>
                <a:sym typeface="Palatino" charset="0"/>
              </a:rPr>
              <a:t> = 12,000</a:t>
            </a:r>
          </a:p>
          <a:p>
            <a:pPr eaLnBrk="1" hangingPunct="1"/>
            <a:r>
              <a:rPr lang="en-US" altLang="en-US" sz="4000" b="1" i="1">
                <a:solidFill>
                  <a:srgbClr val="FFFFFF"/>
                </a:solidFill>
                <a:latin typeface="Palatino" charset="0"/>
                <a:sym typeface="Palatino" charset="0"/>
              </a:rPr>
              <a:t> </a:t>
            </a:r>
          </a:p>
          <a:p>
            <a:pPr eaLnBrk="1" hangingPunct="1"/>
            <a:r>
              <a:rPr lang="en-US" altLang="en-US" sz="4000" b="1" i="1">
                <a:solidFill>
                  <a:srgbClr val="FFFFFF"/>
                </a:solidFill>
                <a:latin typeface="Palatino" charset="0"/>
                <a:sym typeface="Palatino" charset="0"/>
              </a:rPr>
              <a:t>SG</a:t>
            </a:r>
            <a:r>
              <a:rPr lang="en-US" altLang="en-US" sz="4000" b="1" i="1" baseline="-25000">
                <a:solidFill>
                  <a:srgbClr val="FFFFFF"/>
                </a:solidFill>
                <a:latin typeface="Palatino" charset="0"/>
                <a:sym typeface="Palatino" charset="0"/>
              </a:rPr>
              <a:t>FF</a:t>
            </a:r>
            <a:r>
              <a:rPr lang="en-US" altLang="en-US" sz="4000" b="1" i="1">
                <a:solidFill>
                  <a:srgbClr val="FFFFFF"/>
                </a:solidFill>
                <a:latin typeface="Palatino" charset="0"/>
                <a:sym typeface="Palatino" charset="0"/>
              </a:rPr>
              <a:t> = 10,000</a:t>
            </a:r>
          </a:p>
        </p:txBody>
      </p:sp>
      <p:sp>
        <p:nvSpPr>
          <p:cNvPr id="40974" name="TextBox 26"/>
          <p:cNvSpPr txBox="1">
            <a:spLocks noChangeArrowheads="1"/>
          </p:cNvSpPr>
          <p:nvPr/>
        </p:nvSpPr>
        <p:spPr bwMode="auto">
          <a:xfrm>
            <a:off x="9377363" y="9296400"/>
            <a:ext cx="3725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71600" tIns="85800" rIns="171600" bIns="85800">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800" b="1" i="1">
                <a:solidFill>
                  <a:srgbClr val="3F3F3F"/>
                </a:solidFill>
                <a:latin typeface="Palatino" charset="0"/>
                <a:sym typeface="Palatino" charset="0"/>
              </a:rPr>
              <a:t>Roy and Halverson et al. in prep</a:t>
            </a:r>
          </a:p>
        </p:txBody>
      </p:sp>
      <p:sp>
        <p:nvSpPr>
          <p:cNvPr id="40975" name="TextBox 27"/>
          <p:cNvSpPr txBox="1">
            <a:spLocks noChangeArrowheads="1"/>
          </p:cNvSpPr>
          <p:nvPr/>
        </p:nvSpPr>
        <p:spPr bwMode="auto">
          <a:xfrm>
            <a:off x="1085850" y="1144588"/>
            <a:ext cx="2344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3F3F3F"/>
                </a:solidFill>
                <a:latin typeface="Palatino" charset="0"/>
                <a:sym typeface="Palatino" charset="0"/>
              </a:rPr>
              <a:t>Octagonal Fiber</a:t>
            </a:r>
          </a:p>
        </p:txBody>
      </p:sp>
      <p:sp>
        <p:nvSpPr>
          <p:cNvPr id="40976" name="TextBox 28"/>
          <p:cNvSpPr txBox="1">
            <a:spLocks noChangeArrowheads="1"/>
          </p:cNvSpPr>
          <p:nvPr/>
        </p:nvSpPr>
        <p:spPr bwMode="auto">
          <a:xfrm>
            <a:off x="4678363" y="1144588"/>
            <a:ext cx="37369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a:solidFill>
                  <a:srgbClr val="3F3F3F"/>
                </a:solidFill>
                <a:latin typeface="Palatino" charset="0"/>
                <a:sym typeface="Palatino" charset="0"/>
              </a:rPr>
              <a:t>Octagonal + Circular Fiber</a:t>
            </a:r>
          </a:p>
        </p:txBody>
      </p:sp>
      <p:sp>
        <p:nvSpPr>
          <p:cNvPr id="40977" name="TextBox 29"/>
          <p:cNvSpPr txBox="1">
            <a:spLocks noChangeArrowheads="1"/>
          </p:cNvSpPr>
          <p:nvPr/>
        </p:nvSpPr>
        <p:spPr bwMode="auto">
          <a:xfrm>
            <a:off x="8737600" y="1144588"/>
            <a:ext cx="41640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300" b="1" i="1">
                <a:solidFill>
                  <a:srgbClr val="3F3F3F"/>
                </a:solidFill>
                <a:latin typeface="Palatino" charset="0"/>
                <a:sym typeface="Palatino" charset="0"/>
              </a:rPr>
              <a:t>Octagonal + DS + Octagonal</a:t>
            </a:r>
          </a:p>
        </p:txBody>
      </p:sp>
      <p:sp>
        <p:nvSpPr>
          <p:cNvPr id="31" name="Text Box 3"/>
          <p:cNvSpPr txBox="1">
            <a:spLocks noChangeArrowheads="1"/>
          </p:cNvSpPr>
          <p:nvPr/>
        </p:nvSpPr>
        <p:spPr bwMode="auto">
          <a:xfrm>
            <a:off x="711200" y="152400"/>
            <a:ext cx="11812588" cy="1839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6000" dirty="0">
                <a:solidFill>
                  <a:srgbClr val="FFFFFF"/>
                </a:solidFill>
                <a:latin typeface="Copperplate"/>
                <a:ea typeface="ヒラギノ明朝 ProN W3" charset="0"/>
                <a:cs typeface="Copperplate"/>
              </a:rPr>
              <a:t>Scrambling Gain Results</a:t>
            </a:r>
          </a:p>
          <a:p>
            <a:pPr>
              <a:spcBef>
                <a:spcPct val="50000"/>
              </a:spcBef>
              <a:defRPr/>
            </a:pPr>
            <a:endParaRPr lang="en-US" sz="3400" b="1" dirty="0">
              <a:solidFill>
                <a:srgbClr val="FFFF66"/>
              </a:solidFill>
              <a:latin typeface="Times New Roman" charset="0"/>
              <a:ea typeface="ヒラギノ明朝 ProN W3"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bwMode="auto">
          <a:xfrm>
            <a:off x="9320213" y="8882063"/>
            <a:ext cx="3033712"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fld id="{0A4F37AC-4C1F-4772-8E77-5F04B08BC822}" type="slidenum">
              <a:rPr lang="en-US" altLang="en-US" sz="4000">
                <a:solidFill>
                  <a:srgbClr val="3F3F3F"/>
                </a:solidFill>
                <a:latin typeface="Palatino" charset="0"/>
                <a:sym typeface="Palatino" charset="0"/>
              </a:rPr>
              <a:pPr eaLnBrk="1" hangingPunct="1"/>
              <a:t>4</a:t>
            </a:fld>
            <a:endParaRPr lang="en-US" altLang="en-US" sz="4000">
              <a:solidFill>
                <a:srgbClr val="3F3F3F"/>
              </a:solidFill>
              <a:latin typeface="Palatino" charset="0"/>
              <a:sym typeface="Palatino" charset="0"/>
            </a:endParaRPr>
          </a:p>
        </p:txBody>
      </p:sp>
      <p:sp>
        <p:nvSpPr>
          <p:cNvPr id="224260" name="Text Box 4"/>
          <p:cNvSpPr txBox="1">
            <a:spLocks noChangeArrowheads="1"/>
          </p:cNvSpPr>
          <p:nvPr/>
        </p:nvSpPr>
        <p:spPr bwMode="auto">
          <a:xfrm>
            <a:off x="304800" y="7626350"/>
            <a:ext cx="113792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lgn="l">
              <a:spcBef>
                <a:spcPts val="0"/>
              </a:spcBef>
              <a:defRPr/>
            </a:pPr>
            <a:r>
              <a:rPr lang="en-US" sz="1800" b="1" dirty="0">
                <a:solidFill>
                  <a:srgbClr val="FFFFFF"/>
                </a:solidFill>
                <a:ea typeface="ヒラギノ明朝 ProN W3" charset="0"/>
              </a:rPr>
              <a:t>M dwarfs emit most of their photons in the red and NIR. </a:t>
            </a:r>
          </a:p>
          <a:p>
            <a:pPr algn="l">
              <a:spcBef>
                <a:spcPts val="0"/>
              </a:spcBef>
              <a:defRPr/>
            </a:pPr>
            <a:r>
              <a:rPr lang="en-US" sz="1800" b="1" dirty="0">
                <a:solidFill>
                  <a:srgbClr val="FFFFFF"/>
                </a:solidFill>
                <a:ea typeface="ヒラギノ明朝 ProN W3" charset="0"/>
              </a:rPr>
              <a:t>(</a:t>
            </a:r>
            <a:r>
              <a:rPr lang="en-US" sz="1800" b="1" i="1" dirty="0" err="1">
                <a:solidFill>
                  <a:srgbClr val="FFFFFF"/>
                </a:solidFill>
                <a:ea typeface="ヒラギノ明朝 ProN W3" charset="0"/>
              </a:rPr>
              <a:t>Pavlenko</a:t>
            </a:r>
            <a:r>
              <a:rPr lang="en-US" sz="1800" b="1" i="1" dirty="0">
                <a:solidFill>
                  <a:srgbClr val="FFFFFF"/>
                </a:solidFill>
                <a:ea typeface="ヒラギノ明朝 ProN W3" charset="0"/>
              </a:rPr>
              <a:t> et al. 2007</a:t>
            </a:r>
            <a:r>
              <a:rPr lang="en-US" sz="1800" b="1" dirty="0">
                <a:solidFill>
                  <a:srgbClr val="FFFFFF"/>
                </a:solidFill>
                <a:ea typeface="ヒラギノ明朝 ProN W3" charset="0"/>
              </a:rPr>
              <a:t>)</a:t>
            </a:r>
          </a:p>
          <a:p>
            <a:pPr>
              <a:spcBef>
                <a:spcPct val="50000"/>
              </a:spcBef>
              <a:defRPr/>
            </a:pPr>
            <a:r>
              <a:rPr lang="en-US" sz="3200" b="1" dirty="0">
                <a:solidFill>
                  <a:srgbClr val="FF0000"/>
                </a:solidFill>
                <a:ea typeface="ヒラギノ明朝 ProN W3" charset="0"/>
              </a:rPr>
              <a:t>A NIR spectrograph can probe mid-to-late M dwarfs.</a:t>
            </a:r>
            <a:endParaRPr lang="en-US" sz="1800" b="1" dirty="0">
              <a:solidFill>
                <a:srgbClr val="FF0000"/>
              </a:solidFill>
              <a:ea typeface="ヒラギノ明朝 ProN W3" charset="0"/>
            </a:endParaRPr>
          </a:p>
        </p:txBody>
      </p:sp>
      <p:pic>
        <p:nvPicPr>
          <p:cNvPr id="5124" name="Picture 6" descr="X11ScreenSnapz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81788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Text Box 7"/>
          <p:cNvSpPr txBox="1">
            <a:spLocks noChangeArrowheads="1"/>
          </p:cNvSpPr>
          <p:nvPr/>
        </p:nvSpPr>
        <p:spPr bwMode="auto">
          <a:xfrm>
            <a:off x="1930400" y="2438400"/>
            <a:ext cx="17653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nchor="ctr">
            <a:spAutoFit/>
          </a:bodyPr>
          <a:lstStyle/>
          <a:p>
            <a:pPr>
              <a:defRPr/>
            </a:pPr>
            <a:r>
              <a:rPr lang="en-US" sz="2400">
                <a:solidFill>
                  <a:srgbClr val="FF060F"/>
                </a:solidFill>
                <a:latin typeface="Tahoma" charset="0"/>
                <a:ea typeface="ヒラギノ明朝 ProN W3" charset="0"/>
              </a:rPr>
              <a:t>Y+J+H</a:t>
            </a:r>
            <a:endParaRPr lang="en-US" sz="3400">
              <a:solidFill>
                <a:srgbClr val="FF060F"/>
              </a:solidFill>
              <a:latin typeface="Tahoma" charset="0"/>
              <a:ea typeface="ヒラギノ明朝 ProN W3" charset="0"/>
            </a:endParaRPr>
          </a:p>
        </p:txBody>
      </p:sp>
      <p:sp>
        <p:nvSpPr>
          <p:cNvPr id="224264" name="AutoShape 8"/>
          <p:cNvSpPr>
            <a:spLocks noChangeArrowheads="1"/>
          </p:cNvSpPr>
          <p:nvPr/>
        </p:nvSpPr>
        <p:spPr bwMode="auto">
          <a:xfrm>
            <a:off x="863600" y="2819400"/>
            <a:ext cx="1204913" cy="368300"/>
          </a:xfrm>
          <a:prstGeom prst="leftRightArrow">
            <a:avLst>
              <a:gd name="adj1" fmla="val 22222"/>
              <a:gd name="adj2" fmla="val 44704"/>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nchor="ctr"/>
          <a:lstStyle/>
          <a:p>
            <a:pPr>
              <a:defRPr/>
            </a:pPr>
            <a:endParaRPr lang="en-US">
              <a:ea typeface="ヒラギノ明朝 ProN W3" charset="0"/>
            </a:endParaRPr>
          </a:p>
        </p:txBody>
      </p:sp>
      <p:sp>
        <p:nvSpPr>
          <p:cNvPr id="224265" name="AutoShape 9"/>
          <p:cNvSpPr>
            <a:spLocks noChangeArrowheads="1"/>
          </p:cNvSpPr>
          <p:nvPr/>
        </p:nvSpPr>
        <p:spPr bwMode="auto">
          <a:xfrm>
            <a:off x="711200" y="5791200"/>
            <a:ext cx="301625" cy="246063"/>
          </a:xfrm>
          <a:prstGeom prst="leftRightArrow">
            <a:avLst>
              <a:gd name="adj1" fmla="val 22222"/>
              <a:gd name="adj2" fmla="val 16681"/>
            </a:avLst>
          </a:prstGeom>
          <a:solidFill>
            <a:schemeClr val="accent2"/>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0046" tIns="65023" rIns="130046" bIns="65023" anchor="ctr"/>
          <a:lstStyle/>
          <a:p>
            <a:pPr>
              <a:defRPr/>
            </a:pPr>
            <a:endParaRPr lang="en-US">
              <a:ea typeface="ヒラギノ明朝 ProN W3" charset="0"/>
            </a:endParaRPr>
          </a:p>
        </p:txBody>
      </p:sp>
      <p:sp>
        <p:nvSpPr>
          <p:cNvPr id="224266" name="Text Box 10"/>
          <p:cNvSpPr txBox="1">
            <a:spLocks noChangeArrowheads="1"/>
          </p:cNvSpPr>
          <p:nvPr/>
        </p:nvSpPr>
        <p:spPr bwMode="auto">
          <a:xfrm>
            <a:off x="25400" y="5867400"/>
            <a:ext cx="1614488"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nchor="ctr">
            <a:spAutoFit/>
          </a:bodyPr>
          <a:lstStyle/>
          <a:p>
            <a:pPr>
              <a:defRPr/>
            </a:pPr>
            <a:r>
              <a:rPr lang="en-US" b="1" dirty="0">
                <a:solidFill>
                  <a:srgbClr val="0033CC"/>
                </a:solidFill>
                <a:latin typeface="Tahoma" charset="0"/>
                <a:ea typeface="ヒラギノ明朝 ProN W3" charset="0"/>
              </a:rPr>
              <a:t>V</a:t>
            </a:r>
          </a:p>
        </p:txBody>
      </p:sp>
      <p:sp>
        <p:nvSpPr>
          <p:cNvPr id="5129" name="Rectangle 1"/>
          <p:cNvSpPr txBox="1">
            <a:spLocks noChangeArrowheads="1"/>
          </p:cNvSpPr>
          <p:nvPr/>
        </p:nvSpPr>
        <p:spPr bwMode="auto">
          <a:xfrm>
            <a:off x="330200" y="457200"/>
            <a:ext cx="1226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800" b="1">
                <a:solidFill>
                  <a:schemeClr val="bg1"/>
                </a:solidFill>
              </a:rPr>
              <a:t>Earths &amp; Super Earths Around M Dwarfs</a:t>
            </a:r>
            <a:br>
              <a:rPr lang="en-US" altLang="en-US" sz="4800" b="1">
                <a:solidFill>
                  <a:schemeClr val="bg1"/>
                </a:solidFill>
              </a:rPr>
            </a:br>
            <a:endParaRPr lang="en-US" altLang="en-US" sz="4800" b="1">
              <a:solidFill>
                <a:schemeClr val="bg1"/>
              </a:solidFill>
            </a:endParaRPr>
          </a:p>
        </p:txBody>
      </p:sp>
      <p:graphicFrame>
        <p:nvGraphicFramePr>
          <p:cNvPr id="10" name="Group 4"/>
          <p:cNvGraphicFramePr>
            <a:graphicFrameLocks noGrp="1"/>
          </p:cNvGraphicFramePr>
          <p:nvPr/>
        </p:nvGraphicFramePr>
        <p:xfrm>
          <a:off x="8185150" y="1600200"/>
          <a:ext cx="4445000" cy="6592888"/>
        </p:xfrm>
        <a:graphic>
          <a:graphicData uri="http://schemas.openxmlformats.org/drawingml/2006/table">
            <a:tbl>
              <a:tblPr/>
              <a:tblGrid>
                <a:gridCol w="2514600"/>
                <a:gridCol w="1930400"/>
              </a:tblGrid>
              <a:tr h="1042560">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System</a:t>
                      </a:r>
                    </a:p>
                  </a:txBody>
                  <a:tcPr marL="50800" marR="50800" marT="44179" marB="44179"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Times" pitchFamily="2" charset="0"/>
                          <a:ea typeface="ヒラギノ明朝 ProN W3" pitchFamily="2" charset="-128"/>
                          <a:sym typeface="Palatino" pitchFamily="2" charset="0"/>
                        </a:rPr>
                        <a:t>Δ</a:t>
                      </a: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RV (m/s)</a:t>
                      </a:r>
                    </a:p>
                  </a:txBody>
                  <a:tcPr marL="50800" marR="50800" marT="44179" marB="44179"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r h="1042560">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Sun-Jupiter</a:t>
                      </a:r>
                    </a:p>
                  </a:txBody>
                  <a:tcPr marL="50800" marR="50800" marT="44179" marB="44179" anchor="ct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smtClean="0">
                          <a:ln>
                            <a:noFill/>
                          </a:ln>
                          <a:solidFill>
                            <a:schemeClr val="bg1"/>
                          </a:solidFill>
                          <a:effectLst/>
                          <a:latin typeface="Palatino" pitchFamily="2" charset="0"/>
                          <a:ea typeface="ヒラギノ明朝 ProN W3" pitchFamily="2" charset="-128"/>
                          <a:sym typeface="Palatino" pitchFamily="2" charset="0"/>
                        </a:rPr>
                        <a:t>12.5</a:t>
                      </a:r>
                    </a:p>
                  </a:txBody>
                  <a:tcPr marL="50800" marR="50800" marT="44179" marB="44179" anchor="ct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r>
              <a:tr h="991259">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Sun-Earth</a:t>
                      </a:r>
                    </a:p>
                  </a:txBody>
                  <a:tcPr marL="50800" marR="50800" marT="44179" marB="44179" anchor="ct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smtClean="0">
                          <a:ln>
                            <a:noFill/>
                          </a:ln>
                          <a:solidFill>
                            <a:schemeClr val="bg1"/>
                          </a:solidFill>
                          <a:effectLst/>
                          <a:latin typeface="Palatino" pitchFamily="2" charset="0"/>
                          <a:ea typeface="ヒラギノ明朝 ProN W3" pitchFamily="2" charset="-128"/>
                          <a:sym typeface="Palatino" pitchFamily="2" charset="0"/>
                        </a:rPr>
                        <a:t>0.089</a:t>
                      </a:r>
                    </a:p>
                  </a:txBody>
                  <a:tcPr marL="50800" marR="50800" marT="44179" marB="44179" anchor="ct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1519745">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err="1" smtClean="0">
                          <a:ln>
                            <a:noFill/>
                          </a:ln>
                          <a:solidFill>
                            <a:schemeClr val="bg1"/>
                          </a:solidFill>
                          <a:effectLst/>
                          <a:latin typeface="Palatino" pitchFamily="2" charset="0"/>
                          <a:ea typeface="ヒラギノ明朝 ProN W3" pitchFamily="2" charset="-128"/>
                          <a:sym typeface="Palatino" pitchFamily="2" charset="0"/>
                        </a:rPr>
                        <a:t>Proxima</a:t>
                      </a: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 Cen -Earth</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(1 AU)</a:t>
                      </a:r>
                    </a:p>
                  </a:txBody>
                  <a:tcPr marL="50800" marR="50800" marT="44179" marB="44179" anchor="ct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smtClean="0">
                          <a:ln>
                            <a:noFill/>
                          </a:ln>
                          <a:solidFill>
                            <a:schemeClr val="bg1"/>
                          </a:solidFill>
                          <a:effectLst/>
                          <a:latin typeface="Palatino" pitchFamily="2" charset="0"/>
                          <a:ea typeface="ヒラギノ明朝 ProN W3" pitchFamily="2" charset="-128"/>
                          <a:sym typeface="Palatino" pitchFamily="2" charset="0"/>
                        </a:rPr>
                        <a:t>0.4</a:t>
                      </a:r>
                    </a:p>
                  </a:txBody>
                  <a:tcPr marL="50800" marR="50800" marT="44179" marB="44179" anchor="ct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1996764">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err="1" smtClean="0">
                          <a:ln>
                            <a:noFill/>
                          </a:ln>
                          <a:solidFill>
                            <a:schemeClr val="bg1"/>
                          </a:solidFill>
                          <a:effectLst/>
                          <a:latin typeface="Palatino" pitchFamily="2" charset="0"/>
                          <a:ea typeface="ヒラギノ明朝 ProN W3" pitchFamily="2" charset="-128"/>
                          <a:sym typeface="Palatino" pitchFamily="2" charset="0"/>
                        </a:rPr>
                        <a:t>Proxima</a:t>
                      </a: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 Cen -Earth</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(Hab. Zone)</a:t>
                      </a:r>
                    </a:p>
                  </a:txBody>
                  <a:tcPr marL="50800" marR="50800" marT="44179" marB="44179" anchor="ct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1pPr>
                      <a:lvl2pPr marL="742950" indent="-28575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2pPr>
                      <a:lvl3pPr marL="11430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3pPr>
                      <a:lvl4pPr marL="16002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4pPr>
                      <a:lvl5pPr marL="2057400" indent="-228600" eaLnBrk="0" hangingPunct="0">
                        <a:tabLst>
                          <a:tab pos="914400" algn="l"/>
                        </a:tabLst>
                        <a:defRPr sz="32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tabLst>
                          <a:tab pos="914400" algn="l"/>
                        </a:tabLst>
                        <a:defRPr sz="3200">
                          <a:solidFill>
                            <a:schemeClr val="tx1"/>
                          </a:solidFill>
                          <a:latin typeface="Copperplate" pitchFamily="2" charset="0"/>
                          <a:ea typeface="ヒラギノ明朝 ProN W3" pitchFamily="2" charset="-128"/>
                          <a:sym typeface="Copperplate"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n-US" sz="3100" b="1" i="0" u="none" strike="noStrike" cap="none" normalizeH="0" baseline="0" dirty="0" smtClean="0">
                          <a:ln>
                            <a:noFill/>
                          </a:ln>
                          <a:solidFill>
                            <a:schemeClr val="bg1"/>
                          </a:solidFill>
                          <a:effectLst/>
                          <a:latin typeface="Palatino" pitchFamily="2" charset="0"/>
                          <a:ea typeface="ヒラギノ明朝 ProN W3" pitchFamily="2" charset="-128"/>
                          <a:sym typeface="Palatino" pitchFamily="2" charset="0"/>
                        </a:rPr>
                        <a:t>1.3</a:t>
                      </a:r>
                    </a:p>
                  </a:txBody>
                  <a:tcPr marL="50800" marR="50800" marT="44179" marB="44179" anchor="ct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5"/>
          <p:cNvSpPr txBox="1">
            <a:spLocks noChangeArrowheads="1"/>
          </p:cNvSpPr>
          <p:nvPr/>
        </p:nvSpPr>
        <p:spPr bwMode="auto">
          <a:xfrm>
            <a:off x="8178800" y="7772400"/>
            <a:ext cx="441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a:solidFill>
                  <a:srgbClr val="FFFFFF"/>
                </a:solidFill>
                <a:latin typeface="Palatino" charset="0"/>
                <a:sym typeface="Palatino" charset="0"/>
              </a:rPr>
              <a:t>Goodman &amp; Rawson 1981</a:t>
            </a:r>
          </a:p>
          <a:p>
            <a:pPr eaLnBrk="1" hangingPunct="1"/>
            <a:r>
              <a:rPr lang="en-US" altLang="en-US" sz="4000" b="1">
                <a:solidFill>
                  <a:srgbClr val="FFFFFF"/>
                </a:solidFill>
                <a:latin typeface="Palatino" charset="0"/>
                <a:sym typeface="Palatino" charset="0"/>
              </a:rPr>
              <a:t>Lemke et al. 2011</a:t>
            </a:r>
          </a:p>
        </p:txBody>
      </p:sp>
      <p:pic>
        <p:nvPicPr>
          <p:cNvPr id="41987" name="Picture 2" descr="C:\Users\shalverson\Documents\My Documents\LaTeX\FFP_Paper\tex\im_sl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5527675"/>
            <a:ext cx="38481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Screen shot 2013-03-25 at 10.29.1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5527675"/>
            <a:ext cx="38481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125" y="5848350"/>
            <a:ext cx="4064000" cy="134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0" y="9285288"/>
            <a:ext cx="3468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a:solidFill>
                  <a:srgbClr val="000000"/>
                </a:solidFill>
                <a:latin typeface="Calibri" pitchFamily="34" charset="0"/>
                <a:cs typeface="Arial" pitchFamily="34" charset="0"/>
                <a:sym typeface="Palatino" charset="0"/>
              </a:rPr>
              <a:t>Modal noise mitigation</a:t>
            </a:r>
          </a:p>
        </p:txBody>
      </p:sp>
      <p:sp>
        <p:nvSpPr>
          <p:cNvPr id="11" name="Rectangle 2"/>
          <p:cNvSpPr>
            <a:spLocks/>
          </p:cNvSpPr>
          <p:nvPr/>
        </p:nvSpPr>
        <p:spPr bwMode="auto">
          <a:xfrm>
            <a:off x="933450" y="60325"/>
            <a:ext cx="11496675" cy="98425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Modal Noise In Optical Fibers</a:t>
            </a:r>
          </a:p>
        </p:txBody>
      </p:sp>
      <p:sp>
        <p:nvSpPr>
          <p:cNvPr id="41992" name="Content Placeholder 2"/>
          <p:cNvSpPr txBox="1">
            <a:spLocks/>
          </p:cNvSpPr>
          <p:nvPr/>
        </p:nvSpPr>
        <p:spPr bwMode="auto">
          <a:xfrm>
            <a:off x="433388" y="1409700"/>
            <a:ext cx="12058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algn="l" eaLnBrk="1" hangingPunct="1">
              <a:buFontTx/>
              <a:buChar char="•"/>
            </a:pPr>
            <a:r>
              <a:rPr lang="en-US" altLang="en-US" b="1">
                <a:solidFill>
                  <a:schemeClr val="bg1"/>
                </a:solidFill>
                <a:latin typeface="Palatino" charset="0"/>
                <a:sym typeface="Palatino" charset="0"/>
              </a:rPr>
              <a:t>Imperfections, stresses in fiber core, changes in input will change mode distribution, limiting achievable SNR</a:t>
            </a:r>
          </a:p>
          <a:p>
            <a:pPr algn="l" eaLnBrk="1" hangingPunct="1">
              <a:buFontTx/>
              <a:buChar char="•"/>
            </a:pPr>
            <a:r>
              <a:rPr lang="en-US" altLang="en-US" b="1">
                <a:solidFill>
                  <a:schemeClr val="bg1"/>
                </a:solidFill>
                <a:latin typeface="Palatino" charset="0"/>
                <a:sym typeface="Palatino" charset="0"/>
              </a:rPr>
              <a:t>Modal Noise is worse in the IR</a:t>
            </a:r>
          </a:p>
          <a:p>
            <a:pPr algn="l" eaLnBrk="1" hangingPunct="1">
              <a:buFontTx/>
              <a:buChar char="•"/>
            </a:pPr>
            <a:r>
              <a:rPr lang="en-US" altLang="en-US" b="1">
                <a:solidFill>
                  <a:schemeClr val="bg1"/>
                </a:solidFill>
                <a:latin typeface="Palatino" charset="0"/>
                <a:sym typeface="Palatino" charset="0"/>
              </a:rPr>
              <a:t>Worse for narrowband spectra (e.g. calibration sources such as frequency combs, high-finesse etalons).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
          <p:cNvSpPr txBox="1">
            <a:spLocks noChangeArrowheads="1"/>
          </p:cNvSpPr>
          <p:nvPr/>
        </p:nvSpPr>
        <p:spPr bwMode="auto">
          <a:xfrm>
            <a:off x="9725025" y="9324975"/>
            <a:ext cx="33845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700" b="1" i="1">
                <a:solidFill>
                  <a:srgbClr val="3F3F3F"/>
                </a:solidFill>
                <a:latin typeface="Palatino" charset="0"/>
                <a:sym typeface="Palatino" charset="0"/>
              </a:rPr>
              <a:t>Mahadevan &amp; Halverson+ 2014</a:t>
            </a:r>
          </a:p>
        </p:txBody>
      </p:sp>
      <p:grpSp>
        <p:nvGrpSpPr>
          <p:cNvPr id="43011" name="Group 2"/>
          <p:cNvGrpSpPr>
            <a:grpSpLocks/>
          </p:cNvGrpSpPr>
          <p:nvPr/>
        </p:nvGrpSpPr>
        <p:grpSpPr bwMode="auto">
          <a:xfrm>
            <a:off x="31750" y="3989388"/>
            <a:ext cx="13122275" cy="5394325"/>
            <a:chOff x="22830" y="2039015"/>
            <a:chExt cx="9226274" cy="3792754"/>
          </a:xfrm>
        </p:grpSpPr>
        <p:pic>
          <p:nvPicPr>
            <p:cNvPr id="43014" name="Picture 3" descr="dv_anim.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9104" y="2402693"/>
              <a:ext cx="508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ight Arrow 4"/>
            <p:cNvSpPr>
              <a:spLocks noChangeArrowheads="1"/>
            </p:cNvSpPr>
            <p:nvPr/>
          </p:nvSpPr>
          <p:spPr bwMode="auto">
            <a:xfrm>
              <a:off x="3864304" y="3545693"/>
              <a:ext cx="304800" cy="381000"/>
            </a:xfrm>
            <a:prstGeom prst="rightArrow">
              <a:avLst>
                <a:gd name="adj1" fmla="val 50000"/>
                <a:gd name="adj2" fmla="val 50000"/>
              </a:avLst>
            </a:prstGeom>
            <a:solidFill>
              <a:schemeClr val="bg1"/>
            </a:solidFill>
            <a:ln w="12700">
              <a:solidFill>
                <a:schemeClr val="tx1"/>
              </a:solidFill>
              <a:round/>
              <a:headEnd/>
              <a:tailEnd/>
            </a:ln>
          </p:spPr>
          <p:txBody>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algn="l"/>
              <a:endParaRPr lang="en-US" altLang="en-US" sz="2800" b="1">
                <a:latin typeface="Arial" pitchFamily="34" charset="0"/>
                <a:sym typeface="Palatino" charset="0"/>
              </a:endParaRPr>
            </a:p>
          </p:txBody>
        </p:sp>
        <p:sp>
          <p:nvSpPr>
            <p:cNvPr id="43016" name="TextBox 5"/>
            <p:cNvSpPr txBox="1">
              <a:spLocks noChangeArrowheads="1"/>
            </p:cNvSpPr>
            <p:nvPr/>
          </p:nvSpPr>
          <p:spPr bwMode="auto">
            <a:xfrm>
              <a:off x="4833841" y="4612493"/>
              <a:ext cx="1114309" cy="29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100">
                  <a:solidFill>
                    <a:srgbClr val="FFFFFF"/>
                  </a:solidFill>
                  <a:latin typeface="Palatino" charset="0"/>
                  <a:sym typeface="Palatino" charset="0"/>
                </a:rPr>
                <a:t>σ</a:t>
              </a:r>
              <a:r>
                <a:rPr lang="en-US" altLang="en-US" sz="2100" baseline="-25000">
                  <a:solidFill>
                    <a:srgbClr val="FFFFFF"/>
                  </a:solidFill>
                  <a:latin typeface="Palatino" charset="0"/>
                  <a:sym typeface="Palatino" charset="0"/>
                </a:rPr>
                <a:t>v</a:t>
              </a:r>
              <a:r>
                <a:rPr lang="en-US" altLang="en-US" sz="2100">
                  <a:solidFill>
                    <a:srgbClr val="FFFFFF"/>
                  </a:solidFill>
                  <a:latin typeface="Palatino" charset="0"/>
                  <a:sym typeface="Palatino" charset="0"/>
                </a:rPr>
                <a:t>= </a:t>
              </a:r>
              <a:r>
                <a:rPr lang="en-US" altLang="en-US" sz="2100">
                  <a:solidFill>
                    <a:schemeClr val="accent1"/>
                  </a:solidFill>
                  <a:latin typeface="Palatino" charset="0"/>
                  <a:sym typeface="Palatino" charset="0"/>
                </a:rPr>
                <a:t>20 </a:t>
              </a:r>
              <a:r>
                <a:rPr lang="en-US" altLang="en-US" sz="2100">
                  <a:solidFill>
                    <a:srgbClr val="FFFFFF"/>
                  </a:solidFill>
                  <a:latin typeface="Palatino" charset="0"/>
                  <a:sym typeface="Palatino" charset="0"/>
                </a:rPr>
                <a:t>m s</a:t>
              </a:r>
              <a:r>
                <a:rPr lang="en-US" altLang="en-US" sz="2100" baseline="30000">
                  <a:solidFill>
                    <a:srgbClr val="FFFFFF"/>
                  </a:solidFill>
                  <a:latin typeface="Palatino" charset="0"/>
                  <a:sym typeface="Palatino" charset="0"/>
                </a:rPr>
                <a:t>-1</a:t>
              </a:r>
            </a:p>
          </p:txBody>
        </p:sp>
        <p:pic>
          <p:nvPicPr>
            <p:cNvPr id="4301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04" y="2039015"/>
              <a:ext cx="3687763"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p:cNvSpPr txBox="1">
              <a:spLocks noChangeArrowheads="1"/>
            </p:cNvSpPr>
            <p:nvPr/>
          </p:nvSpPr>
          <p:spPr bwMode="auto">
            <a:xfrm>
              <a:off x="22830" y="5420598"/>
              <a:ext cx="9113908" cy="4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a:solidFill>
                    <a:srgbClr val="FFFFFF"/>
                  </a:solidFill>
                  <a:latin typeface="Palatino" charset="0"/>
                  <a:sym typeface="Palatino" charset="0"/>
                </a:rPr>
                <a:t>200 micron circular fiber illuminated with 1 MHz 1550 nm laser source</a:t>
              </a:r>
            </a:p>
          </p:txBody>
        </p:sp>
        <p:sp>
          <p:nvSpPr>
            <p:cNvPr id="10" name="Oval 9"/>
            <p:cNvSpPr>
              <a:spLocks noChangeArrowheads="1"/>
            </p:cNvSpPr>
            <p:nvPr/>
          </p:nvSpPr>
          <p:spPr bwMode="auto">
            <a:xfrm>
              <a:off x="4551138" y="4564913"/>
              <a:ext cx="1499018" cy="449818"/>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solidFill>
                  <a:schemeClr val="lt1"/>
                </a:solidFill>
                <a:latin typeface="+mn-lt"/>
                <a:ea typeface="+mn-ea"/>
              </a:endParaRPr>
            </a:p>
          </p:txBody>
        </p:sp>
      </p:grpSp>
      <p:sp>
        <p:nvSpPr>
          <p:cNvPr id="12" name="TextBox 11"/>
          <p:cNvSpPr txBox="1"/>
          <p:nvPr/>
        </p:nvSpPr>
        <p:spPr>
          <a:xfrm>
            <a:off x="496888" y="1803400"/>
            <a:ext cx="12098337" cy="4010025"/>
          </a:xfrm>
          <a:prstGeom prst="rect">
            <a:avLst/>
          </a:prstGeom>
          <a:noFill/>
        </p:spPr>
        <p:txBody>
          <a:bodyPr lIns="130046" tIns="65023" rIns="130046" bIns="65023">
            <a:spAutoFit/>
          </a:bodyPr>
          <a:lstStyle/>
          <a:p>
            <a:pPr marL="487672" indent="-487672" algn="l">
              <a:buFont typeface="Arial"/>
              <a:buChar char="•"/>
              <a:defRPr/>
            </a:pPr>
            <a:r>
              <a:rPr lang="en-US" sz="3600" b="1" dirty="0">
                <a:solidFill>
                  <a:schemeClr val="bg1"/>
                </a:solidFill>
                <a:ea typeface="ヒラギノ明朝 ProN W3" charset="0"/>
              </a:rPr>
              <a:t>With many instruments turning to coherent laser sources for calibration, modal noise is a significant addition to the error budget. </a:t>
            </a:r>
          </a:p>
          <a:p>
            <a:pPr marL="487672" lvl="1" indent="-487672" algn="l">
              <a:buFont typeface="Arial"/>
              <a:buChar char="•"/>
              <a:defRPr/>
            </a:pPr>
            <a:r>
              <a:rPr lang="en-US" sz="3600" b="1" i="1" dirty="0">
                <a:solidFill>
                  <a:schemeClr val="bg1"/>
                </a:solidFill>
                <a:ea typeface="ヒラギノ明朝 ProN W3" charset="0"/>
              </a:rPr>
              <a:t>PSU </a:t>
            </a:r>
            <a:r>
              <a:rPr lang="en-US" sz="3200" b="1" i="1" dirty="0">
                <a:solidFill>
                  <a:schemeClr val="bg1"/>
                </a:solidFill>
                <a:ea typeface="ヒラギノ明朝 ProN W3" charset="0"/>
              </a:rPr>
              <a:t>Pathfinder LFC limited to 10-20 m/s precision with LFC</a:t>
            </a:r>
          </a:p>
          <a:p>
            <a:pPr algn="l">
              <a:defRPr/>
            </a:pPr>
            <a:endParaRPr lang="en-US" sz="3600" b="1" dirty="0">
              <a:solidFill>
                <a:schemeClr val="bg1"/>
              </a:solidFill>
              <a:ea typeface="ヒラギノ明朝 ProN W3" charset="0"/>
            </a:endParaRPr>
          </a:p>
          <a:p>
            <a:pPr algn="l">
              <a:defRPr/>
            </a:pPr>
            <a:endParaRPr lang="en-US" sz="3600" b="1" dirty="0">
              <a:solidFill>
                <a:schemeClr val="bg1"/>
              </a:solidFill>
              <a:ea typeface="ヒラギノ明朝 ProN W3" charset="0"/>
            </a:endParaRPr>
          </a:p>
        </p:txBody>
      </p:sp>
      <p:sp>
        <p:nvSpPr>
          <p:cNvPr id="13" name="Rectangle 2"/>
          <p:cNvSpPr>
            <a:spLocks/>
          </p:cNvSpPr>
          <p:nvPr/>
        </p:nvSpPr>
        <p:spPr bwMode="auto">
          <a:xfrm>
            <a:off x="711200" y="246063"/>
            <a:ext cx="11430000" cy="1477962"/>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defRPr/>
            </a:pPr>
            <a:r>
              <a:rPr lang="en-US" sz="4800" b="1" dirty="0">
                <a:solidFill>
                  <a:schemeClr val="bg1"/>
                </a:solidFill>
                <a:latin typeface="Copperplate" charset="0"/>
                <a:ea typeface="ＭＳ Ｐゴシック" charset="0"/>
                <a:cs typeface="Copperplate" charset="0"/>
                <a:sym typeface="Copperplate" charset="0"/>
              </a:rPr>
              <a:t>Modal Noise major limitation </a:t>
            </a:r>
          </a:p>
          <a:p>
            <a:pPr>
              <a:defRPr/>
            </a:pPr>
            <a:r>
              <a:rPr lang="en-US" sz="4800" b="1" dirty="0">
                <a:solidFill>
                  <a:schemeClr val="bg1"/>
                </a:solidFill>
                <a:latin typeface="Copperplate" charset="0"/>
                <a:ea typeface="ＭＳ Ｐゴシック" charset="0"/>
                <a:cs typeface="Copperplate" charset="0"/>
                <a:sym typeface="Copperplate" charset="0"/>
              </a:rPr>
              <a:t>in NIR PRV Work</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0"/>
            <a:ext cx="10464800" cy="1714500"/>
          </a:xfrm>
        </p:spPr>
        <p:txBody>
          <a:bodyPr>
            <a:normAutofit/>
          </a:bodyPr>
          <a:lstStyle/>
          <a:p>
            <a:pPr>
              <a:defRPr/>
            </a:pPr>
            <a:r>
              <a:rPr lang="en-US" sz="5000" b="1" dirty="0" smtClean="0">
                <a:solidFill>
                  <a:schemeClr val="bg1">
                    <a:lumMod val="95000"/>
                  </a:schemeClr>
                </a:solidFill>
              </a:rPr>
              <a:t>New solution: Dynamic Diffuser</a:t>
            </a:r>
            <a:endParaRPr lang="en-US" sz="5000" b="1" dirty="0">
              <a:solidFill>
                <a:schemeClr val="bg1">
                  <a:lumMod val="95000"/>
                </a:schemeClr>
              </a:solidFill>
            </a:endParaRPr>
          </a:p>
        </p:txBody>
      </p:sp>
      <p:sp>
        <p:nvSpPr>
          <p:cNvPr id="3" name="Oval 2"/>
          <p:cNvSpPr/>
          <p:nvPr/>
        </p:nvSpPr>
        <p:spPr>
          <a:xfrm>
            <a:off x="8786813" y="2590800"/>
            <a:ext cx="1717675" cy="1679575"/>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11" name="Oval 10"/>
          <p:cNvSpPr/>
          <p:nvPr/>
        </p:nvSpPr>
        <p:spPr>
          <a:xfrm>
            <a:off x="9320213" y="2568575"/>
            <a:ext cx="1717675" cy="1679575"/>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12" name="Oval 11"/>
          <p:cNvSpPr/>
          <p:nvPr/>
        </p:nvSpPr>
        <p:spPr>
          <a:xfrm>
            <a:off x="8253413" y="2568575"/>
            <a:ext cx="1717675" cy="1679575"/>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13" name="Oval 12"/>
          <p:cNvSpPr/>
          <p:nvPr/>
        </p:nvSpPr>
        <p:spPr>
          <a:xfrm>
            <a:off x="8778875" y="2081213"/>
            <a:ext cx="1717675" cy="1679575"/>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14" name="Oval 13"/>
          <p:cNvSpPr/>
          <p:nvPr/>
        </p:nvSpPr>
        <p:spPr>
          <a:xfrm>
            <a:off x="8940800" y="3200400"/>
            <a:ext cx="1717675" cy="1679575"/>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4" name="Oval 3"/>
          <p:cNvSpPr/>
          <p:nvPr/>
        </p:nvSpPr>
        <p:spPr>
          <a:xfrm>
            <a:off x="9409113" y="3154363"/>
            <a:ext cx="473075" cy="50958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19" name="Oval 18"/>
          <p:cNvSpPr/>
          <p:nvPr/>
        </p:nvSpPr>
        <p:spPr>
          <a:xfrm>
            <a:off x="8778875" y="5851525"/>
            <a:ext cx="1717675" cy="1681163"/>
          </a:xfrm>
          <a:prstGeom prst="ellipse">
            <a:avLst/>
          </a:prstGeom>
          <a:solidFill>
            <a:schemeClr val="bg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28" name="Oval 27"/>
          <p:cNvSpPr/>
          <p:nvPr/>
        </p:nvSpPr>
        <p:spPr>
          <a:xfrm>
            <a:off x="9399588" y="7988300"/>
            <a:ext cx="474662" cy="50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anchor="ctr"/>
          <a:lstStyle/>
          <a:p>
            <a:pPr defTabSz="1300460">
              <a:defRPr/>
            </a:pPr>
            <a:endParaRPr lang="en-US">
              <a:solidFill>
                <a:prstClr val="white"/>
              </a:solidFill>
              <a:latin typeface="Calibri"/>
            </a:endParaRPr>
          </a:p>
        </p:txBody>
      </p:sp>
      <p:sp>
        <p:nvSpPr>
          <p:cNvPr id="44043" name="TextBox 28"/>
          <p:cNvSpPr txBox="1">
            <a:spLocks noChangeArrowheads="1"/>
          </p:cNvSpPr>
          <p:nvPr/>
        </p:nvSpPr>
        <p:spPr bwMode="auto">
          <a:xfrm>
            <a:off x="10160000" y="6429375"/>
            <a:ext cx="22129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a:solidFill>
                  <a:srgbClr val="FFFFFF"/>
                </a:solidFill>
                <a:latin typeface="Calibri" pitchFamily="34" charset="0"/>
                <a:cs typeface="Arial" pitchFamily="34" charset="0"/>
                <a:sym typeface="Palatino" charset="0"/>
              </a:rPr>
              <a:t>Diffuser</a:t>
            </a:r>
          </a:p>
        </p:txBody>
      </p:sp>
      <p:sp>
        <p:nvSpPr>
          <p:cNvPr id="44044" name="TextBox 29"/>
          <p:cNvSpPr txBox="1">
            <a:spLocks noChangeArrowheads="1"/>
          </p:cNvSpPr>
          <p:nvPr/>
        </p:nvSpPr>
        <p:spPr bwMode="auto">
          <a:xfrm>
            <a:off x="10388600" y="7996238"/>
            <a:ext cx="18764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a:solidFill>
                  <a:srgbClr val="FFFFFF"/>
                </a:solidFill>
                <a:latin typeface="Calibri" pitchFamily="34" charset="0"/>
                <a:cs typeface="Arial" pitchFamily="34" charset="0"/>
                <a:sym typeface="Palatino" charset="0"/>
              </a:rPr>
              <a:t>Beam</a:t>
            </a:r>
          </a:p>
        </p:txBody>
      </p:sp>
      <p:pic>
        <p:nvPicPr>
          <p:cNvPr id="44045" name="Picture 2" descr="http://www.optonyx.com/img/LSR-30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688" y="2303463"/>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Box 36"/>
          <p:cNvSpPr txBox="1">
            <a:spLocks noChangeArrowheads="1"/>
          </p:cNvSpPr>
          <p:nvPr/>
        </p:nvSpPr>
        <p:spPr bwMode="auto">
          <a:xfrm>
            <a:off x="406400" y="2514600"/>
            <a:ext cx="30273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defTabSz="1300163"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defTabSz="1300163"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defTabSz="1300163"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defTabSz="1300163"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defTabSz="1300163"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defTabSz="1300163"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defTabSz="1300163"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defTabSz="1300163"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eaLnBrk="1" hangingPunct="1">
              <a:defRPr/>
            </a:pPr>
            <a:r>
              <a:rPr lang="en-US" altLang="en-US" sz="4000" b="1" dirty="0" err="1" smtClean="0">
                <a:solidFill>
                  <a:schemeClr val="bg1">
                    <a:lumMod val="95000"/>
                  </a:schemeClr>
                </a:solidFill>
                <a:latin typeface="Calibri" pitchFamily="34" charset="0"/>
                <a:cs typeface="Arial" pitchFamily="34" charset="0"/>
                <a:sym typeface="Palatino" pitchFamily="2" charset="0"/>
              </a:rPr>
              <a:t>OptoTune</a:t>
            </a:r>
            <a:r>
              <a:rPr lang="en-US" altLang="en-US" sz="4000" b="1" dirty="0" smtClean="0">
                <a:solidFill>
                  <a:schemeClr val="bg1">
                    <a:lumMod val="95000"/>
                  </a:schemeClr>
                </a:solidFill>
                <a:latin typeface="Calibri" pitchFamily="34" charset="0"/>
                <a:cs typeface="Arial" pitchFamily="34" charset="0"/>
                <a:sym typeface="Palatino" pitchFamily="2" charset="0"/>
              </a:rPr>
              <a:t> laser speckle remover</a:t>
            </a:r>
          </a:p>
        </p:txBody>
      </p:sp>
      <p:cxnSp>
        <p:nvCxnSpPr>
          <p:cNvPr id="2052" name="Straight Arrow Connector 2051"/>
          <p:cNvCxnSpPr/>
          <p:nvPr/>
        </p:nvCxnSpPr>
        <p:spPr>
          <a:xfrm>
            <a:off x="12138025" y="2568575"/>
            <a:ext cx="0" cy="154940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1315700" y="3332163"/>
            <a:ext cx="1644650" cy="11112"/>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44049" name="TextBox 41"/>
          <p:cNvSpPr txBox="1">
            <a:spLocks noChangeArrowheads="1"/>
          </p:cNvSpPr>
          <p:nvPr/>
        </p:nvSpPr>
        <p:spPr bwMode="auto">
          <a:xfrm>
            <a:off x="7340600" y="4768850"/>
            <a:ext cx="5664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b="1">
                <a:solidFill>
                  <a:srgbClr val="FFFFFF"/>
                </a:solidFill>
                <a:latin typeface="Calibri" pitchFamily="34" charset="0"/>
                <a:cs typeface="Arial" pitchFamily="34" charset="0"/>
                <a:sym typeface="Palatino" charset="0"/>
              </a:rPr>
              <a:t>Oscillates laterally in x &amp; y </a:t>
            </a:r>
          </a:p>
        </p:txBody>
      </p:sp>
      <p:pic>
        <p:nvPicPr>
          <p:cNvPr id="44050" name="Picture 2" descr="C:\Users\shalverson\Documents\My Documents\LaTeX\FFP_Paper\tex\MN_diff_set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953000"/>
            <a:ext cx="71628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TextBox 19"/>
          <p:cNvSpPr txBox="1">
            <a:spLocks noChangeArrowheads="1"/>
          </p:cNvSpPr>
          <p:nvPr/>
        </p:nvSpPr>
        <p:spPr bwMode="auto">
          <a:xfrm>
            <a:off x="0" y="9285288"/>
            <a:ext cx="3468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a:solidFill>
                  <a:srgbClr val="FFFFFF"/>
                </a:solidFill>
                <a:latin typeface="Calibri" pitchFamily="34" charset="0"/>
                <a:cs typeface="Arial" pitchFamily="34" charset="0"/>
                <a:sym typeface="Palatino" charset="0"/>
              </a:rPr>
              <a:t>Modal noise mitigation</a:t>
            </a:r>
          </a:p>
        </p:txBody>
      </p:sp>
      <p:sp>
        <p:nvSpPr>
          <p:cNvPr id="44052" name="TextBox 20"/>
          <p:cNvSpPr txBox="1">
            <a:spLocks noChangeArrowheads="1"/>
          </p:cNvSpPr>
          <p:nvPr/>
        </p:nvSpPr>
        <p:spPr bwMode="auto">
          <a:xfrm>
            <a:off x="8099425" y="9315450"/>
            <a:ext cx="4905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b="1">
                <a:solidFill>
                  <a:srgbClr val="FFFFFF"/>
                </a:solidFill>
                <a:latin typeface="Calibri" pitchFamily="34" charset="0"/>
                <a:cs typeface="Arial" pitchFamily="34" charset="0"/>
                <a:sym typeface="Palatino" charset="0"/>
              </a:rPr>
              <a:t>Mahadevan ,Halverson, Ramsey et al. 2014</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338" y="381000"/>
            <a:ext cx="11588750" cy="1714500"/>
          </a:xfrm>
        </p:spPr>
        <p:txBody>
          <a:bodyPr>
            <a:normAutofit/>
          </a:bodyPr>
          <a:lstStyle/>
          <a:p>
            <a:pPr>
              <a:defRPr/>
            </a:pPr>
            <a:r>
              <a:rPr lang="en-US" sz="7200" b="1" dirty="0" smtClean="0">
                <a:solidFill>
                  <a:schemeClr val="bg1">
                    <a:lumMod val="95000"/>
                  </a:schemeClr>
                </a:solidFill>
              </a:rPr>
              <a:t>Centroid drift comparison</a:t>
            </a:r>
            <a:endParaRPr lang="en-US" sz="7200" b="1" dirty="0">
              <a:solidFill>
                <a:schemeClr val="bg1">
                  <a:lumMod val="95000"/>
                </a:schemeClr>
              </a:solidFill>
            </a:endParaRPr>
          </a:p>
        </p:txBody>
      </p:sp>
      <p:pic>
        <p:nvPicPr>
          <p:cNvPr id="4" name="Content Placeholder 3"/>
          <p:cNvPicPr>
            <a:picLocks noGrp="1" noChangeAspect="1"/>
          </p:cNvPicPr>
          <p:nvPr>
            <p:ph idx="1"/>
          </p:nvPr>
        </p:nvPicPr>
        <p:blipFill>
          <a:blip r:embed="rId3"/>
          <a:stretch>
            <a:fillRect/>
          </a:stretch>
        </p:blipFill>
        <p:spPr>
          <a:xfrm>
            <a:off x="6350000" y="2286000"/>
            <a:ext cx="6437313" cy="6437313"/>
          </a:xfrm>
        </p:spPr>
      </p:pic>
      <p:pic>
        <p:nvPicPr>
          <p:cNvPr id="45060"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2286000"/>
            <a:ext cx="6437313"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p:cNvSpPr txBox="1">
            <a:spLocks noChangeArrowheads="1"/>
          </p:cNvSpPr>
          <p:nvPr/>
        </p:nvSpPr>
        <p:spPr bwMode="auto">
          <a:xfrm>
            <a:off x="1225550" y="8001000"/>
            <a:ext cx="45180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a:solidFill>
                  <a:srgbClr val="FFFFFF"/>
                </a:solidFill>
                <a:latin typeface="Calibri" pitchFamily="34" charset="0"/>
                <a:cs typeface="Arial" pitchFamily="34" charset="0"/>
                <a:sym typeface="Palatino" charset="0"/>
              </a:rPr>
              <a:t>Integrating sphere</a:t>
            </a:r>
          </a:p>
        </p:txBody>
      </p:sp>
      <p:sp>
        <p:nvSpPr>
          <p:cNvPr id="45062" name="TextBox 6"/>
          <p:cNvSpPr txBox="1">
            <a:spLocks noChangeArrowheads="1"/>
          </p:cNvSpPr>
          <p:nvPr/>
        </p:nvSpPr>
        <p:spPr bwMode="auto">
          <a:xfrm>
            <a:off x="7340600" y="8001000"/>
            <a:ext cx="4495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a:solidFill>
                  <a:srgbClr val="FFFFFF"/>
                </a:solidFill>
                <a:latin typeface="Calibri" pitchFamily="34" charset="0"/>
                <a:cs typeface="Arial" pitchFamily="34" charset="0"/>
                <a:sym typeface="Palatino" charset="0"/>
              </a:rPr>
              <a:t>Integrating Sphere +Dynamic Diffuser</a:t>
            </a:r>
          </a:p>
        </p:txBody>
      </p:sp>
      <p:sp>
        <p:nvSpPr>
          <p:cNvPr id="45063" name="TextBox 8"/>
          <p:cNvSpPr txBox="1">
            <a:spLocks noChangeArrowheads="1"/>
          </p:cNvSpPr>
          <p:nvPr/>
        </p:nvSpPr>
        <p:spPr bwMode="auto">
          <a:xfrm>
            <a:off x="0" y="9285288"/>
            <a:ext cx="3468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1300163" eaLnBrk="0" hangingPunct="0">
              <a:defRPr sz="3600">
                <a:solidFill>
                  <a:schemeClr val="tx1"/>
                </a:solidFill>
                <a:latin typeface="Copperplate" charset="0"/>
                <a:ea typeface="ヒラギノ明朝 ProN W3" charset="-128"/>
                <a:sym typeface="Copperplate" charset="0"/>
              </a:defRPr>
            </a:lvl1pPr>
            <a:lvl2pPr marL="742950" indent="-285750" defTabSz="1300163" eaLnBrk="0" hangingPunct="0">
              <a:defRPr sz="3600">
                <a:solidFill>
                  <a:schemeClr val="tx1"/>
                </a:solidFill>
                <a:latin typeface="Copperplate" charset="0"/>
                <a:ea typeface="ヒラギノ明朝 ProN W3" charset="-128"/>
                <a:sym typeface="Copperplate" charset="0"/>
              </a:defRPr>
            </a:lvl2pPr>
            <a:lvl3pPr marL="1143000" indent="-228600" defTabSz="1300163" eaLnBrk="0" hangingPunct="0">
              <a:defRPr sz="3600">
                <a:solidFill>
                  <a:schemeClr val="tx1"/>
                </a:solidFill>
                <a:latin typeface="Copperplate" charset="0"/>
                <a:ea typeface="ヒラギノ明朝 ProN W3" charset="-128"/>
                <a:sym typeface="Copperplate" charset="0"/>
              </a:defRPr>
            </a:lvl3pPr>
            <a:lvl4pPr marL="1600200" indent="-228600" defTabSz="1300163" eaLnBrk="0" hangingPunct="0">
              <a:defRPr sz="3600">
                <a:solidFill>
                  <a:schemeClr val="tx1"/>
                </a:solidFill>
                <a:latin typeface="Copperplate" charset="0"/>
                <a:ea typeface="ヒラギノ明朝 ProN W3" charset="-128"/>
                <a:sym typeface="Copperplate" charset="0"/>
              </a:defRPr>
            </a:lvl4pPr>
            <a:lvl5pPr marL="2057400" indent="-228600" defTabSz="1300163" eaLnBrk="0" hangingPunct="0">
              <a:defRPr sz="3600">
                <a:solidFill>
                  <a:schemeClr val="tx1"/>
                </a:solidFill>
                <a:latin typeface="Copperplate" charset="0"/>
                <a:ea typeface="ヒラギノ明朝 ProN W3" charset="-128"/>
                <a:sym typeface="Copperplate" charset="0"/>
              </a:defRPr>
            </a:lvl5pPr>
            <a:lvl6pPr marL="25146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defTabSz="1300163"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000">
                <a:solidFill>
                  <a:srgbClr val="FFFFFF"/>
                </a:solidFill>
                <a:latin typeface="Calibri" pitchFamily="34" charset="0"/>
                <a:cs typeface="Arial" pitchFamily="34" charset="0"/>
                <a:sym typeface="Palatino" charset="0"/>
              </a:rPr>
              <a:t>Modal noise mitigation</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30200" y="1970088"/>
            <a:ext cx="9364663" cy="6935787"/>
          </a:xfrm>
        </p:spPr>
      </p:pic>
      <p:sp>
        <p:nvSpPr>
          <p:cNvPr id="46083" name="Content Placeholder 2"/>
          <p:cNvSpPr txBox="1">
            <a:spLocks/>
          </p:cNvSpPr>
          <p:nvPr/>
        </p:nvSpPr>
        <p:spPr bwMode="auto">
          <a:xfrm>
            <a:off x="787400" y="8886825"/>
            <a:ext cx="113792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marL="342900" indent="-342900"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a:spcBef>
                <a:spcPct val="20000"/>
              </a:spcBef>
              <a:buFontTx/>
              <a:buChar char="•"/>
            </a:pPr>
            <a:r>
              <a:rPr lang="en-US" altLang="en-US" sz="2600">
                <a:solidFill>
                  <a:srgbClr val="FFFFFF"/>
                </a:solidFill>
                <a:sym typeface="Palatino" charset="0"/>
              </a:rPr>
              <a:t>Assumes R=50k, 300 micron fiber with 100 micron slit at 1550 nm.</a:t>
            </a:r>
          </a:p>
        </p:txBody>
      </p:sp>
      <p:sp>
        <p:nvSpPr>
          <p:cNvPr id="54276" name="TextBox 4"/>
          <p:cNvSpPr txBox="1">
            <a:spLocks noChangeArrowheads="1"/>
          </p:cNvSpPr>
          <p:nvPr/>
        </p:nvSpPr>
        <p:spPr bwMode="auto">
          <a:xfrm>
            <a:off x="10153650" y="3346450"/>
            <a:ext cx="235108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eaLnBrk="1" hangingPunct="1">
              <a:defRPr/>
            </a:pPr>
            <a:r>
              <a:rPr lang="en-US" altLang="en-US" b="1" dirty="0" smtClean="0">
                <a:solidFill>
                  <a:schemeClr val="bg1">
                    <a:lumMod val="95000"/>
                  </a:schemeClr>
                </a:solidFill>
                <a:latin typeface="Palatino" pitchFamily="2" charset="0"/>
                <a:sym typeface="Palatino" pitchFamily="2" charset="0"/>
              </a:rPr>
              <a:t>No diffuser</a:t>
            </a:r>
          </a:p>
        </p:txBody>
      </p:sp>
      <p:sp>
        <p:nvSpPr>
          <p:cNvPr id="46085" name="TextBox 5"/>
          <p:cNvSpPr txBox="1">
            <a:spLocks noChangeArrowheads="1"/>
          </p:cNvSpPr>
          <p:nvPr/>
        </p:nvSpPr>
        <p:spPr bwMode="auto">
          <a:xfrm>
            <a:off x="9931400" y="5715000"/>
            <a:ext cx="279558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b="1">
                <a:solidFill>
                  <a:srgbClr val="FFFFFF"/>
                </a:solidFill>
                <a:latin typeface="Palatino" charset="0"/>
                <a:sym typeface="Palatino" charset="0"/>
              </a:rPr>
              <a:t>Diffuser on,</a:t>
            </a:r>
          </a:p>
          <a:p>
            <a:pPr eaLnBrk="1" hangingPunct="1"/>
            <a:r>
              <a:rPr lang="en-US" altLang="en-US" sz="3200" b="1">
                <a:solidFill>
                  <a:srgbClr val="FFFFFF"/>
                </a:solidFill>
                <a:latin typeface="Palatino" charset="0"/>
                <a:sym typeface="Palatino" charset="0"/>
              </a:rPr>
              <a:t>Coupled through integrating sphere</a:t>
            </a:r>
          </a:p>
        </p:txBody>
      </p:sp>
      <p:sp>
        <p:nvSpPr>
          <p:cNvPr id="3" name="Oval 2"/>
          <p:cNvSpPr>
            <a:spLocks noChangeArrowheads="1"/>
          </p:cNvSpPr>
          <p:nvPr/>
        </p:nvSpPr>
        <p:spPr bwMode="auto">
          <a:xfrm>
            <a:off x="1854200" y="7315200"/>
            <a:ext cx="2132013" cy="638175"/>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130046" tIns="65023" rIns="130046" bIns="65023" anchor="ctr"/>
          <a:lstStyle/>
          <a:p>
            <a:pPr>
              <a:defRPr/>
            </a:pPr>
            <a:endParaRPr lang="en-US">
              <a:solidFill>
                <a:schemeClr val="lt1"/>
              </a:solidFill>
              <a:latin typeface="+mn-lt"/>
              <a:ea typeface="+mn-ea"/>
            </a:endParaRPr>
          </a:p>
        </p:txBody>
      </p:sp>
      <p:sp>
        <p:nvSpPr>
          <p:cNvPr id="10" name="Rectangle 2"/>
          <p:cNvSpPr>
            <a:spLocks/>
          </p:cNvSpPr>
          <p:nvPr/>
        </p:nvSpPr>
        <p:spPr bwMode="auto">
          <a:xfrm>
            <a:off x="1824038" y="61913"/>
            <a:ext cx="9237662" cy="1846262"/>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000" dirty="0">
                <a:solidFill>
                  <a:schemeClr val="bg1"/>
                </a:solidFill>
                <a:latin typeface="Copperplate" charset="0"/>
                <a:ea typeface="ＭＳ Ｐゴシック" charset="0"/>
                <a:cs typeface="Copperplate" charset="0"/>
                <a:sym typeface="Copperplate" charset="0"/>
              </a:rPr>
              <a:t>Modal Noise: Solutions For</a:t>
            </a:r>
          </a:p>
          <a:p>
            <a:pPr>
              <a:defRPr/>
            </a:pPr>
            <a:r>
              <a:rPr lang="en-US" sz="6000" dirty="0">
                <a:solidFill>
                  <a:schemeClr val="bg1"/>
                </a:solidFill>
                <a:latin typeface="Copperplate" charset="0"/>
                <a:ea typeface="ＭＳ Ｐゴシック" charset="0"/>
                <a:cs typeface="Copperplate" charset="0"/>
                <a:sym typeface="Copperplate" charset="0"/>
              </a:rPr>
              <a:t>Highly Coherent Sources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4" descr="static_slit_tests_1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38862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5" descr="diff_slit_tests_10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1188" y="3886200"/>
            <a:ext cx="4230687"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6" descr="mirror_1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886200"/>
            <a:ext cx="42830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17"/>
          <p:cNvSpPr txBox="1">
            <a:spLocks noChangeArrowheads="1"/>
          </p:cNvSpPr>
          <p:nvPr/>
        </p:nvSpPr>
        <p:spPr bwMode="auto">
          <a:xfrm>
            <a:off x="1701800" y="3429000"/>
            <a:ext cx="3733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i="1">
                <a:solidFill>
                  <a:schemeClr val="bg1"/>
                </a:solidFill>
                <a:latin typeface="Palatino" charset="0"/>
                <a:sym typeface="Palatino" charset="0"/>
              </a:rPr>
              <a:t>σ = 0.3 m/s</a:t>
            </a:r>
          </a:p>
        </p:txBody>
      </p:sp>
      <p:sp>
        <p:nvSpPr>
          <p:cNvPr id="47110" name="TextBox 18"/>
          <p:cNvSpPr txBox="1">
            <a:spLocks noChangeArrowheads="1"/>
          </p:cNvSpPr>
          <p:nvPr/>
        </p:nvSpPr>
        <p:spPr bwMode="auto">
          <a:xfrm>
            <a:off x="6121400" y="3429000"/>
            <a:ext cx="28289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i="1">
                <a:solidFill>
                  <a:schemeClr val="bg1"/>
                </a:solidFill>
                <a:latin typeface="Palatino" charset="0"/>
                <a:sym typeface="Palatino" charset="0"/>
              </a:rPr>
              <a:t>σ = 1.3 m/s</a:t>
            </a:r>
          </a:p>
        </p:txBody>
      </p:sp>
      <p:sp>
        <p:nvSpPr>
          <p:cNvPr id="47111" name="TextBox 19"/>
          <p:cNvSpPr txBox="1">
            <a:spLocks noChangeArrowheads="1"/>
          </p:cNvSpPr>
          <p:nvPr/>
        </p:nvSpPr>
        <p:spPr bwMode="auto">
          <a:xfrm>
            <a:off x="10083800" y="3429000"/>
            <a:ext cx="27003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i="1">
                <a:solidFill>
                  <a:schemeClr val="bg1"/>
                </a:solidFill>
                <a:latin typeface="Palatino" charset="0"/>
                <a:sym typeface="Palatino" charset="0"/>
              </a:rPr>
              <a:t>σ = 19 m/s</a:t>
            </a:r>
          </a:p>
        </p:txBody>
      </p:sp>
      <p:sp>
        <p:nvSpPr>
          <p:cNvPr id="47112" name="TextBox 20"/>
          <p:cNvSpPr txBox="1">
            <a:spLocks noChangeArrowheads="1"/>
          </p:cNvSpPr>
          <p:nvPr/>
        </p:nvSpPr>
        <p:spPr bwMode="auto">
          <a:xfrm>
            <a:off x="-31750" y="7772400"/>
            <a:ext cx="49434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b="1" i="1">
                <a:solidFill>
                  <a:schemeClr val="bg1"/>
                </a:solidFill>
                <a:latin typeface="Palatino" charset="0"/>
                <a:sym typeface="Palatino" charset="0"/>
              </a:rPr>
              <a:t>Rot. Mirror + Int. Sphere</a:t>
            </a:r>
          </a:p>
        </p:txBody>
      </p:sp>
      <p:sp>
        <p:nvSpPr>
          <p:cNvPr id="47113" name="TextBox 21"/>
          <p:cNvSpPr txBox="1">
            <a:spLocks noChangeArrowheads="1"/>
          </p:cNvSpPr>
          <p:nvPr/>
        </p:nvSpPr>
        <p:spPr bwMode="auto">
          <a:xfrm>
            <a:off x="4748213" y="7772400"/>
            <a:ext cx="43878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b="1" i="1">
                <a:solidFill>
                  <a:schemeClr val="bg1"/>
                </a:solidFill>
                <a:latin typeface="Palatino" charset="0"/>
                <a:sym typeface="Palatino" charset="0"/>
              </a:rPr>
              <a:t>Diffuser + Int. Sphere</a:t>
            </a:r>
          </a:p>
        </p:txBody>
      </p:sp>
      <p:sp>
        <p:nvSpPr>
          <p:cNvPr id="47114" name="TextBox 22"/>
          <p:cNvSpPr txBox="1">
            <a:spLocks noChangeArrowheads="1"/>
          </p:cNvSpPr>
          <p:nvPr/>
        </p:nvSpPr>
        <p:spPr bwMode="auto">
          <a:xfrm>
            <a:off x="9440863" y="7772400"/>
            <a:ext cx="23796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3200" b="1" i="1">
                <a:solidFill>
                  <a:schemeClr val="bg1"/>
                </a:solidFill>
                <a:latin typeface="Palatino" charset="0"/>
                <a:sym typeface="Palatino" charset="0"/>
              </a:rPr>
              <a:t>Int. Sphere</a:t>
            </a:r>
          </a:p>
        </p:txBody>
      </p:sp>
      <p:sp>
        <p:nvSpPr>
          <p:cNvPr id="47115" name="TextBox 23"/>
          <p:cNvSpPr txBox="1">
            <a:spLocks noChangeArrowheads="1"/>
          </p:cNvSpPr>
          <p:nvPr/>
        </p:nvSpPr>
        <p:spPr bwMode="auto">
          <a:xfrm>
            <a:off x="863600" y="8534400"/>
            <a:ext cx="11255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2800">
                <a:solidFill>
                  <a:schemeClr val="bg1"/>
                </a:solidFill>
                <a:latin typeface="Palatino" charset="0"/>
                <a:sym typeface="Palatino" charset="0"/>
              </a:rPr>
              <a:t>All tests use integrating sphere with 200 micron circular fiber.</a:t>
            </a:r>
          </a:p>
          <a:p>
            <a:pPr eaLnBrk="1" hangingPunct="1"/>
            <a:r>
              <a:rPr lang="en-US" altLang="en-US" sz="2800">
                <a:solidFill>
                  <a:schemeClr val="bg1"/>
                </a:solidFill>
                <a:latin typeface="Palatino" charset="0"/>
                <a:sym typeface="Palatino" charset="0"/>
              </a:rPr>
              <a:t>In-between frames, the test fiber was perturbed and allowed to settle.</a:t>
            </a:r>
          </a:p>
        </p:txBody>
      </p:sp>
      <p:sp>
        <p:nvSpPr>
          <p:cNvPr id="47116" name="TextBox 12"/>
          <p:cNvSpPr txBox="1">
            <a:spLocks noChangeArrowheads="1"/>
          </p:cNvSpPr>
          <p:nvPr/>
        </p:nvSpPr>
        <p:spPr bwMode="auto">
          <a:xfrm>
            <a:off x="11044238" y="9324975"/>
            <a:ext cx="19431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1700" b="1" i="1">
                <a:solidFill>
                  <a:srgbClr val="3F3F3F"/>
                </a:solidFill>
                <a:latin typeface="Palatino" charset="0"/>
                <a:sym typeface="Palatino" charset="0"/>
              </a:rPr>
              <a:t>Halverson+ 2014</a:t>
            </a:r>
          </a:p>
        </p:txBody>
      </p:sp>
      <p:sp>
        <p:nvSpPr>
          <p:cNvPr id="14" name="Oval 13"/>
          <p:cNvSpPr>
            <a:spLocks noChangeArrowheads="1"/>
          </p:cNvSpPr>
          <p:nvPr/>
        </p:nvSpPr>
        <p:spPr bwMode="auto">
          <a:xfrm>
            <a:off x="1930400" y="3505200"/>
            <a:ext cx="2971800" cy="638175"/>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130046" tIns="65023" rIns="130046" bIns="65023" anchor="ctr"/>
          <a:lstStyle/>
          <a:p>
            <a:pPr>
              <a:defRPr/>
            </a:pPr>
            <a:endParaRPr lang="en-US">
              <a:solidFill>
                <a:schemeClr val="lt1"/>
              </a:solidFill>
              <a:latin typeface="+mn-lt"/>
              <a:ea typeface="+mn-ea"/>
            </a:endParaRPr>
          </a:p>
        </p:txBody>
      </p:sp>
      <p:sp>
        <p:nvSpPr>
          <p:cNvPr id="47118" name="TextBox 24"/>
          <p:cNvSpPr txBox="1">
            <a:spLocks noChangeArrowheads="1"/>
          </p:cNvSpPr>
          <p:nvPr/>
        </p:nvSpPr>
        <p:spPr bwMode="auto">
          <a:xfrm>
            <a:off x="-133350" y="2590800"/>
            <a:ext cx="57340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4000" b="1" i="1">
                <a:solidFill>
                  <a:schemeClr val="bg1"/>
                </a:solidFill>
                <a:latin typeface="Palatino" charset="0"/>
                <a:sym typeface="Palatino" charset="0"/>
              </a:rPr>
              <a:t>In single emission line</a:t>
            </a:r>
          </a:p>
        </p:txBody>
      </p:sp>
      <p:sp>
        <p:nvSpPr>
          <p:cNvPr id="2" name="Right Arrow 1"/>
          <p:cNvSpPr>
            <a:spLocks noChangeArrowheads="1"/>
          </p:cNvSpPr>
          <p:nvPr/>
        </p:nvSpPr>
        <p:spPr bwMode="auto">
          <a:xfrm rot="2470926">
            <a:off x="854075" y="3414713"/>
            <a:ext cx="1019175" cy="355600"/>
          </a:xfrm>
          <a:prstGeom prst="rightArrow">
            <a:avLst>
              <a:gd name="adj1" fmla="val 50000"/>
              <a:gd name="adj2" fmla="val 49997"/>
            </a:avLst>
          </a:prstGeom>
          <a:gradFill rotWithShape="1">
            <a:gsLst>
              <a:gs pos="0">
                <a:srgbClr val="A8A8E6"/>
              </a:gs>
              <a:gs pos="100000">
                <a:srgbClr val="1F1F98"/>
              </a:gs>
            </a:gsLst>
            <a:lin ang="5400000"/>
          </a:gradFill>
          <a:ln w="9525">
            <a:solidFill>
              <a:srgbClr val="292989"/>
            </a:solidFill>
            <a:miter lim="800000"/>
            <a:headEnd/>
            <a:tailEnd/>
          </a:ln>
          <a:effectLst>
            <a:outerShdw blurRad="40000" dist="23000" dir="5400000" rotWithShape="0">
              <a:srgbClr val="808080">
                <a:alpha val="34999"/>
              </a:srgbClr>
            </a:outerShdw>
          </a:effectLst>
        </p:spPr>
        <p:txBody>
          <a:bodyPr lIns="130046" tIns="65023" rIns="130046" bIns="65023" anchor="ctr"/>
          <a:lstStyle/>
          <a:p>
            <a:pPr>
              <a:defRPr/>
            </a:pPr>
            <a:endParaRPr lang="en-US">
              <a:solidFill>
                <a:schemeClr val="lt1"/>
              </a:solidFill>
              <a:latin typeface="+mn-lt"/>
              <a:ea typeface="+mn-ea"/>
            </a:endParaRPr>
          </a:p>
        </p:txBody>
      </p:sp>
      <p:sp>
        <p:nvSpPr>
          <p:cNvPr id="27" name="Rectangle 2"/>
          <p:cNvSpPr>
            <a:spLocks/>
          </p:cNvSpPr>
          <p:nvPr/>
        </p:nvSpPr>
        <p:spPr bwMode="auto">
          <a:xfrm>
            <a:off x="1128713" y="0"/>
            <a:ext cx="10628312" cy="1970088"/>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6400" b="1" dirty="0">
                <a:solidFill>
                  <a:schemeClr val="bg1"/>
                </a:solidFill>
                <a:latin typeface="Copperplate" charset="0"/>
                <a:ea typeface="ＭＳ Ｐゴシック" charset="0"/>
                <a:cs typeface="Copperplate" charset="0"/>
                <a:sym typeface="Copperplate" charset="0"/>
              </a:rPr>
              <a:t>Modal Noise: Solutions For</a:t>
            </a:r>
          </a:p>
          <a:p>
            <a:pPr>
              <a:defRPr/>
            </a:pPr>
            <a:r>
              <a:rPr lang="en-US" sz="6400" b="1" dirty="0">
                <a:solidFill>
                  <a:schemeClr val="bg1"/>
                </a:solidFill>
                <a:latin typeface="Copperplate" charset="0"/>
                <a:ea typeface="ＭＳ Ｐゴシック" charset="0"/>
                <a:cs typeface="Copperplate" charset="0"/>
                <a:sym typeface="Copperplate" charset="0"/>
              </a:rPr>
              <a:t>Highly Coherent Sources</a:t>
            </a: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Desktop:Screen shot 2013-05-15 at 10.21.03 AM.png"/>
          <p:cNvPicPr>
            <a:picLocks noChangeAspect="1" noChangeArrowheads="1"/>
          </p:cNvPicPr>
          <p:nvPr/>
        </p:nvPicPr>
        <p:blipFill>
          <a:blip r:embed="rId3"/>
          <a:srcRect/>
          <a:stretch>
            <a:fillRect/>
          </a:stretch>
        </p:blipFill>
        <p:spPr bwMode="auto">
          <a:xfrm>
            <a:off x="1168400" y="1295400"/>
            <a:ext cx="10744200" cy="8081865"/>
          </a:xfrm>
          <a:prstGeom prst="rect">
            <a:avLst/>
          </a:prstGeom>
          <a:noFill/>
        </p:spPr>
      </p:pic>
      <p:sp>
        <p:nvSpPr>
          <p:cNvPr id="140" name="Rectangle 2"/>
          <p:cNvSpPr>
            <a:spLocks noGrp="1" noChangeArrowheads="1"/>
          </p:cNvSpPr>
          <p:nvPr>
            <p:ph type="title"/>
          </p:nvPr>
        </p:nvSpPr>
        <p:spPr>
          <a:xfrm>
            <a:off x="2154767" y="533400"/>
            <a:ext cx="9211733" cy="541867"/>
          </a:xfrm>
        </p:spPr>
        <p:txBody>
          <a:bodyPr/>
          <a:lstStyle/>
          <a:p>
            <a:r>
              <a:rPr lang="en-US" sz="4800" b="1" dirty="0">
                <a:solidFill>
                  <a:schemeClr val="bg1"/>
                </a:solidFill>
              </a:rPr>
              <a:t>Baseline Fiber Feed</a:t>
            </a:r>
          </a:p>
        </p:txBody>
      </p:sp>
    </p:spTree>
    <p:extLst>
      <p:ext uri="{BB962C8B-B14F-4D97-AF65-F5344CB8AC3E}">
        <p14:creationId xmlns:p14="http://schemas.microsoft.com/office/powerpoint/2010/main" val="422782444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4294967295"/>
          </p:nvPr>
        </p:nvSpPr>
        <p:spPr bwMode="auto">
          <a:xfrm>
            <a:off x="9320213" y="8882063"/>
            <a:ext cx="3033712"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fld id="{F017524A-57BF-4BEB-867A-B230DFC51240}" type="slidenum">
              <a:rPr lang="en-US" altLang="en-US" sz="4000">
                <a:solidFill>
                  <a:srgbClr val="3F3F3F"/>
                </a:solidFill>
                <a:latin typeface="Palatino" charset="0"/>
                <a:sym typeface="Palatino" charset="0"/>
              </a:rPr>
              <a:pPr eaLnBrk="1" hangingPunct="1"/>
              <a:t>47</a:t>
            </a:fld>
            <a:endParaRPr lang="en-US" altLang="en-US" sz="4000">
              <a:solidFill>
                <a:srgbClr val="3F3F3F"/>
              </a:solidFill>
              <a:latin typeface="Palatino" charset="0"/>
              <a:sym typeface="Palatino" charset="0"/>
            </a:endParaRPr>
          </a:p>
        </p:txBody>
      </p:sp>
      <p:sp>
        <p:nvSpPr>
          <p:cNvPr id="48131" name="Rectangle 1"/>
          <p:cNvSpPr txBox="1">
            <a:spLocks noChangeArrowheads="1"/>
          </p:cNvSpPr>
          <p:nvPr/>
        </p:nvSpPr>
        <p:spPr bwMode="auto">
          <a:xfrm>
            <a:off x="330200" y="76200"/>
            <a:ext cx="12268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r>
              <a:rPr lang="en-US" altLang="en-US" sz="6000" b="1">
                <a:solidFill>
                  <a:schemeClr val="bg1"/>
                </a:solidFill>
              </a:rPr>
              <a:t>Earths Stellar Activity: Lower in the NIR</a:t>
            </a:r>
          </a:p>
        </p:txBody>
      </p:sp>
      <p:sp>
        <p:nvSpPr>
          <p:cNvPr id="10" name="Text Box 7"/>
          <p:cNvSpPr txBox="1">
            <a:spLocks noChangeArrowheads="1"/>
          </p:cNvSpPr>
          <p:nvPr/>
        </p:nvSpPr>
        <p:spPr bwMode="auto">
          <a:xfrm>
            <a:off x="0" y="8305800"/>
            <a:ext cx="13004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spcBef>
                <a:spcPct val="50000"/>
              </a:spcBef>
              <a:defRPr/>
            </a:pPr>
            <a:r>
              <a:rPr lang="en-US" altLang="en-US" sz="2800" b="1" dirty="0" smtClean="0">
                <a:solidFill>
                  <a:schemeClr val="bg1"/>
                </a:solidFill>
                <a:latin typeface="Copplerplate" charset="0"/>
              </a:rPr>
              <a:t> Stellar activity induced noise is lower in the NIR than the optical. RV variability for Sun estimated using SOURCE SIM solar spectral irradiance data and the FF’ technique (</a:t>
            </a:r>
            <a:r>
              <a:rPr lang="en-US" altLang="en-US" sz="2800" b="1" dirty="0" err="1" smtClean="0">
                <a:solidFill>
                  <a:schemeClr val="bg1"/>
                </a:solidFill>
                <a:latin typeface="Copplerplate" charset="0"/>
              </a:rPr>
              <a:t>Marchwinski</a:t>
            </a:r>
            <a:r>
              <a:rPr lang="en-US" altLang="en-US" sz="2800" b="1" dirty="0" smtClean="0">
                <a:solidFill>
                  <a:schemeClr val="bg1"/>
                </a:solidFill>
                <a:latin typeface="Copplerplate" charset="0"/>
              </a:rPr>
              <a:t> et al. 2014 in press)  </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l="2" t="17299" r="6714" b="17351"/>
          <a:stretch>
            <a:fillRect/>
          </a:stretch>
        </p:blipFill>
        <p:spPr bwMode="auto">
          <a:xfrm>
            <a:off x="406400" y="4953000"/>
            <a:ext cx="12052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p:cNvPicPr>
            <a:picLocks noChangeAspect="1"/>
          </p:cNvPicPr>
          <p:nvPr/>
        </p:nvPicPr>
        <p:blipFill>
          <a:blip r:embed="rId4">
            <a:extLst>
              <a:ext uri="{28A0092B-C50C-407E-A947-70E740481C1C}">
                <a14:useLocalDpi xmlns:a14="http://schemas.microsoft.com/office/drawing/2010/main" val="0"/>
              </a:ext>
            </a:extLst>
          </a:blip>
          <a:srcRect l="7976" t="16875" r="5817" b="50797"/>
          <a:stretch>
            <a:fillRect/>
          </a:stretch>
        </p:blipFill>
        <p:spPr bwMode="auto">
          <a:xfrm>
            <a:off x="482600" y="2057400"/>
            <a:ext cx="1196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68400" y="533400"/>
            <a:ext cx="10798175" cy="623888"/>
          </a:xfrm>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blurRad="12700" dist="12699" dir="5400000" algn="ctr" rotWithShape="0">
                    <a:schemeClr val="bg2">
                      <a:alpha val="74997"/>
                    </a:schemeClr>
                  </a:outerShdw>
                </a:effectLst>
              </a14:hiddenEffects>
            </a:ext>
          </a:extLst>
        </p:spPr>
        <p:txBody>
          <a:bodyPr lIns="0" tIns="38880" rIns="0" bIns="0" anchor="ctr"/>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800" b="1" dirty="0" smtClean="0">
                <a:solidFill>
                  <a:schemeClr val="bg1"/>
                </a:solidFill>
              </a:rPr>
              <a:t>In Summary</a:t>
            </a:r>
          </a:p>
        </p:txBody>
      </p:sp>
      <p:sp>
        <p:nvSpPr>
          <p:cNvPr id="4" name="Text Box 6"/>
          <p:cNvSpPr txBox="1">
            <a:spLocks noChangeArrowheads="1"/>
          </p:cNvSpPr>
          <p:nvPr/>
        </p:nvSpPr>
        <p:spPr bwMode="auto">
          <a:xfrm>
            <a:off x="863600" y="1524000"/>
            <a:ext cx="11430000" cy="8710613"/>
          </a:xfrm>
          <a:prstGeom prst="rect">
            <a:avLst/>
          </a:prstGeom>
          <a:noFill/>
          <a:ln>
            <a:noFill/>
          </a:ln>
          <a:effectLst/>
          <a:extLst/>
        </p:spPr>
        <p:txBody>
          <a:bodyPr>
            <a:spAutoFit/>
          </a:bodyPr>
          <a:lstStyle/>
          <a:p>
            <a:pPr marL="457200" indent="-457200" algn="l">
              <a:spcBef>
                <a:spcPct val="50000"/>
              </a:spcBef>
              <a:buFont typeface="Arial"/>
              <a:buChar char="•"/>
              <a:defRPr/>
            </a:pPr>
            <a:r>
              <a:rPr lang="en-US" b="1" dirty="0">
                <a:solidFill>
                  <a:srgbClr val="F2F2F2"/>
                </a:solidFill>
                <a:ea typeface="ヒラギノ明朝 ProN W3" charset="0"/>
                <a:cs typeface="Arial" charset="0"/>
              </a:rPr>
              <a:t>HPF is a large facility class cryogenically cooled fiber fed spectrograph on a 10m telescope being optimized for ultra-precise RV measurements of M dwarfs</a:t>
            </a:r>
          </a:p>
          <a:p>
            <a:pPr marL="457200" indent="-457200" algn="l">
              <a:spcBef>
                <a:spcPct val="50000"/>
              </a:spcBef>
              <a:buFont typeface="Arial"/>
              <a:buChar char="•"/>
              <a:defRPr/>
            </a:pPr>
            <a:r>
              <a:rPr lang="en-US" b="1" dirty="0">
                <a:solidFill>
                  <a:srgbClr val="F2F2F2"/>
                </a:solidFill>
                <a:ea typeface="ヒラギノ明朝 ProN W3" charset="0"/>
                <a:cs typeface="Arial" charset="0"/>
              </a:rPr>
              <a:t>Cryostat and temperature control being built.</a:t>
            </a:r>
          </a:p>
          <a:p>
            <a:pPr marL="457200" indent="-457200" algn="l">
              <a:spcBef>
                <a:spcPct val="50000"/>
              </a:spcBef>
              <a:buFont typeface="Arial"/>
              <a:buChar char="•"/>
              <a:defRPr/>
            </a:pPr>
            <a:r>
              <a:rPr lang="en-US" b="1" dirty="0">
                <a:solidFill>
                  <a:srgbClr val="F2F2F2"/>
                </a:solidFill>
                <a:ea typeface="ヒラギノ明朝 ProN W3" charset="0"/>
                <a:cs typeface="Arial" charset="0"/>
              </a:rPr>
              <a:t>Challenges in calibration and modal noise overcome by ongoing R&amp;D</a:t>
            </a:r>
          </a:p>
          <a:p>
            <a:pPr marL="457200" indent="-457200" algn="l">
              <a:spcBef>
                <a:spcPct val="50000"/>
              </a:spcBef>
              <a:buFont typeface="Arial"/>
              <a:buChar char="•"/>
              <a:defRPr/>
            </a:pPr>
            <a:r>
              <a:rPr lang="en-US" b="1" dirty="0">
                <a:solidFill>
                  <a:srgbClr val="F2F2F2"/>
                </a:solidFill>
                <a:ea typeface="ヒラギノ明朝 ProN W3" charset="0"/>
                <a:cs typeface="Arial" charset="0"/>
              </a:rPr>
              <a:t>Stellar activity in systems is critically important in understanding RV signal using NIR observations.</a:t>
            </a:r>
          </a:p>
          <a:p>
            <a:pPr algn="l">
              <a:spcBef>
                <a:spcPct val="50000"/>
              </a:spcBef>
              <a:defRPr/>
            </a:pPr>
            <a:r>
              <a:rPr lang="en-US" b="1" dirty="0">
                <a:solidFill>
                  <a:srgbClr val="FFFF66"/>
                </a:solidFill>
                <a:ea typeface="ヒラギノ明朝 ProN W3" charset="0"/>
                <a:cs typeface="Arial" charset="0"/>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p:cNvSpPr>
          <p:nvPr/>
        </p:nvSpPr>
        <p:spPr bwMode="auto">
          <a:xfrm>
            <a:off x="-6350" y="336550"/>
            <a:ext cx="12941300" cy="927100"/>
          </a:xfrm>
          <a:prstGeom prst="rect">
            <a:avLst/>
          </a:prstGeom>
          <a:noFill/>
          <a:ln>
            <a:noFill/>
          </a:ln>
          <a:effectLst>
            <a:outerShdw blurRad="12700" dist="127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6000" b="1" dirty="0">
                <a:solidFill>
                  <a:schemeClr val="bg1"/>
                </a:solidFill>
                <a:latin typeface="Copperplate" charset="0"/>
                <a:ea typeface="ＭＳ Ｐゴシック" charset="0"/>
                <a:cs typeface="Copperplate" charset="0"/>
                <a:sym typeface="Copperplate" charset="0"/>
              </a:rPr>
              <a:t>The NIR Bands</a:t>
            </a:r>
          </a:p>
        </p:txBody>
      </p:sp>
      <p:sp>
        <p:nvSpPr>
          <p:cNvPr id="6147" name="Freeform 12"/>
          <p:cNvSpPr>
            <a:spLocks/>
          </p:cNvSpPr>
          <p:nvPr/>
        </p:nvSpPr>
        <p:spPr bwMode="auto">
          <a:xfrm>
            <a:off x="6464300" y="7239000"/>
            <a:ext cx="3848100" cy="71120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8486"/>
                </a:moveTo>
                <a:lnTo>
                  <a:pt x="998" y="2700"/>
                </a:lnTo>
                <a:lnTo>
                  <a:pt x="2566" y="0"/>
                </a:lnTo>
                <a:lnTo>
                  <a:pt x="4562" y="3857"/>
                </a:lnTo>
                <a:lnTo>
                  <a:pt x="6416" y="8486"/>
                </a:lnTo>
                <a:lnTo>
                  <a:pt x="8626" y="12343"/>
                </a:lnTo>
                <a:lnTo>
                  <a:pt x="10194" y="15814"/>
                </a:lnTo>
                <a:lnTo>
                  <a:pt x="11905" y="21214"/>
                </a:lnTo>
                <a:cubicBezTo>
                  <a:pt x="11905" y="21214"/>
                  <a:pt x="11762" y="21214"/>
                  <a:pt x="11905" y="21214"/>
                </a:cubicBezTo>
                <a:cubicBezTo>
                  <a:pt x="12048" y="21214"/>
                  <a:pt x="13972" y="21214"/>
                  <a:pt x="13972" y="21214"/>
                </a:cubicBezTo>
                <a:lnTo>
                  <a:pt x="17038" y="21214"/>
                </a:lnTo>
                <a:lnTo>
                  <a:pt x="19818" y="21600"/>
                </a:lnTo>
                <a:lnTo>
                  <a:pt x="21600" y="21214"/>
                </a:lnTo>
              </a:path>
            </a:pathLst>
          </a:custGeom>
          <a:noFill/>
          <a:ln w="25400" cap="flat">
            <a:solidFill>
              <a:srgbClr val="404040"/>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14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295400"/>
            <a:ext cx="10668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254000" y="7815263"/>
            <a:ext cx="11963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4000">
                <a:solidFill>
                  <a:srgbClr val="3F3F3F"/>
                </a:solidFill>
                <a:latin typeface="Palatino" pitchFamily="2" charset="0"/>
                <a:ea typeface="ヒラギノ明朝 ProN W3" pitchFamily="2" charset="-128"/>
                <a:sym typeface="Palatino" pitchFamily="2" charset="0"/>
              </a:defRPr>
            </a:lvl1pPr>
            <a:lvl2pPr marL="742950" indent="-285750" eaLnBrk="0" hangingPunct="0">
              <a:defRPr sz="4000">
                <a:solidFill>
                  <a:srgbClr val="3F3F3F"/>
                </a:solidFill>
                <a:latin typeface="Palatino" pitchFamily="2" charset="0"/>
                <a:ea typeface="ヒラギノ明朝 ProN W3" pitchFamily="2" charset="-128"/>
                <a:sym typeface="Palatino" pitchFamily="2" charset="0"/>
              </a:defRPr>
            </a:lvl2pPr>
            <a:lvl3pPr marL="1143000" indent="-228600" eaLnBrk="0" hangingPunct="0">
              <a:defRPr sz="4000">
                <a:solidFill>
                  <a:srgbClr val="3F3F3F"/>
                </a:solidFill>
                <a:latin typeface="Palatino" pitchFamily="2" charset="0"/>
                <a:ea typeface="ヒラギノ明朝 ProN W3" pitchFamily="2" charset="-128"/>
                <a:sym typeface="Palatino" pitchFamily="2" charset="0"/>
              </a:defRPr>
            </a:lvl3pPr>
            <a:lvl4pPr marL="1600200" indent="-228600" eaLnBrk="0" hangingPunct="0">
              <a:defRPr sz="4000">
                <a:solidFill>
                  <a:srgbClr val="3F3F3F"/>
                </a:solidFill>
                <a:latin typeface="Palatino" pitchFamily="2" charset="0"/>
                <a:ea typeface="ヒラギノ明朝 ProN W3" pitchFamily="2" charset="-128"/>
                <a:sym typeface="Palatino" pitchFamily="2" charset="0"/>
              </a:defRPr>
            </a:lvl4pPr>
            <a:lvl5pPr marL="2057400" indent="-228600" eaLnBrk="0" hangingPunct="0">
              <a:defRPr sz="4000">
                <a:solidFill>
                  <a:srgbClr val="3F3F3F"/>
                </a:solidFill>
                <a:latin typeface="Palatino" pitchFamily="2" charset="0"/>
                <a:ea typeface="ヒラギノ明朝 ProN W3" pitchFamily="2" charset="-128"/>
                <a:sym typeface="Palatino" pitchFamily="2" charset="0"/>
              </a:defRPr>
            </a:lvl5pPr>
            <a:lvl6pPr marL="25146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6pPr>
            <a:lvl7pPr marL="29718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7pPr>
            <a:lvl8pPr marL="34290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8pPr>
            <a:lvl9pPr marL="3886200" indent="-228600" algn="ctr" eaLnBrk="0" fontAlgn="base" hangingPunct="0">
              <a:spcBef>
                <a:spcPct val="0"/>
              </a:spcBef>
              <a:spcAft>
                <a:spcPct val="0"/>
              </a:spcAft>
              <a:defRPr sz="4000">
                <a:solidFill>
                  <a:srgbClr val="3F3F3F"/>
                </a:solidFill>
                <a:latin typeface="Palatino" pitchFamily="2" charset="0"/>
                <a:ea typeface="ヒラギノ明朝 ProN W3" pitchFamily="2" charset="-128"/>
                <a:sym typeface="Palatino" pitchFamily="2" charset="0"/>
              </a:defRPr>
            </a:lvl9pPr>
          </a:lstStyle>
          <a:p>
            <a:pPr eaLnBrk="1" hangingPunct="1">
              <a:spcBef>
                <a:spcPct val="50000"/>
              </a:spcBef>
              <a:defRPr/>
            </a:pPr>
            <a:r>
              <a:rPr lang="en-US" altLang="en-US" sz="2800" b="1" smtClean="0">
                <a:solidFill>
                  <a:srgbClr val="FFFFFF"/>
                </a:solidFill>
                <a:latin typeface="Copplerplate" charset="0"/>
              </a:rPr>
              <a:t>The Y band is quite clean compared to J and H, and has a lot of of RV information for mid-late M dwarfs……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txBox="1">
            <a:spLocks noChangeArrowheads="1"/>
          </p:cNvSpPr>
          <p:nvPr/>
        </p:nvSpPr>
        <p:spPr bwMode="auto">
          <a:xfrm>
            <a:off x="330200" y="381000"/>
            <a:ext cx="1226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Copperplate" charset="0"/>
                <a:ea typeface="ヒラギノ明朝 ProN W3" charset="-128"/>
                <a:sym typeface="Copperplate" charset="0"/>
              </a:defRPr>
            </a:lvl1pPr>
            <a:lvl2pPr marL="742950" indent="-285750" eaLnBrk="0" hangingPunct="0">
              <a:defRPr sz="3600">
                <a:solidFill>
                  <a:schemeClr val="tx1"/>
                </a:solidFill>
                <a:latin typeface="Copperplate" charset="0"/>
                <a:ea typeface="ヒラギノ明朝 ProN W3" charset="-128"/>
                <a:sym typeface="Copperplate" charset="0"/>
              </a:defRPr>
            </a:lvl2pPr>
            <a:lvl3pPr marL="1143000" indent="-228600" eaLnBrk="0" hangingPunct="0">
              <a:defRPr sz="3600">
                <a:solidFill>
                  <a:schemeClr val="tx1"/>
                </a:solidFill>
                <a:latin typeface="Copperplate" charset="0"/>
                <a:ea typeface="ヒラギノ明朝 ProN W3" charset="-128"/>
                <a:sym typeface="Copperplate" charset="0"/>
              </a:defRPr>
            </a:lvl3pPr>
            <a:lvl4pPr marL="1600200" indent="-228600" eaLnBrk="0" hangingPunct="0">
              <a:defRPr sz="3600">
                <a:solidFill>
                  <a:schemeClr val="tx1"/>
                </a:solidFill>
                <a:latin typeface="Copperplate" charset="0"/>
                <a:ea typeface="ヒラギノ明朝 ProN W3" charset="-128"/>
                <a:sym typeface="Copperplate" charset="0"/>
              </a:defRPr>
            </a:lvl4pPr>
            <a:lvl5pPr marL="2057400" indent="-228600" eaLnBrk="0" hangingPunct="0">
              <a:defRPr sz="3600">
                <a:solidFill>
                  <a:schemeClr val="tx1"/>
                </a:solidFill>
                <a:latin typeface="Copperplate" charset="0"/>
                <a:ea typeface="ヒラギノ明朝 ProN W3" charset="-128"/>
                <a:sym typeface="Copperplate" charset="0"/>
              </a:defRPr>
            </a:lvl5pPr>
            <a:lvl6pPr marL="25146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6pPr>
            <a:lvl7pPr marL="29718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7pPr>
            <a:lvl8pPr marL="34290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8pPr>
            <a:lvl9pPr marL="3886200" indent="-228600" algn="ctr" eaLnBrk="0" fontAlgn="base" hangingPunct="0">
              <a:spcBef>
                <a:spcPct val="0"/>
              </a:spcBef>
              <a:spcAft>
                <a:spcPct val="0"/>
              </a:spcAft>
              <a:defRPr sz="3600">
                <a:solidFill>
                  <a:schemeClr val="tx1"/>
                </a:solidFill>
                <a:latin typeface="Copperplate" charset="0"/>
                <a:ea typeface="ヒラギノ明朝 ProN W3" charset="-128"/>
                <a:sym typeface="Copperplate" charset="0"/>
              </a:defRPr>
            </a:lvl9pPr>
          </a:lstStyle>
          <a:p>
            <a:pPr eaLnBrk="1" hangingPunct="1">
              <a:lnSpc>
                <a:spcPts val="7600"/>
              </a:lnSpc>
            </a:pPr>
            <a:r>
              <a:rPr lang="en-US" altLang="en-US" sz="6000" b="1" dirty="0">
                <a:solidFill>
                  <a:schemeClr val="bg1"/>
                </a:solidFill>
              </a:rPr>
              <a:t>Habitable Zone Planet Finder (HPF) on the HET</a:t>
            </a:r>
          </a:p>
        </p:txBody>
      </p:sp>
      <p:sp>
        <p:nvSpPr>
          <p:cNvPr id="4" name="Text Box 16"/>
          <p:cNvSpPr txBox="1">
            <a:spLocks noChangeArrowheads="1"/>
          </p:cNvSpPr>
          <p:nvPr/>
        </p:nvSpPr>
        <p:spPr bwMode="auto">
          <a:xfrm>
            <a:off x="406400" y="8201025"/>
            <a:ext cx="123539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4400" b="1" dirty="0">
                <a:solidFill>
                  <a:srgbClr val="FFFFFF"/>
                </a:solidFill>
                <a:latin typeface="Times New Roman" charset="0"/>
                <a:ea typeface="ヒラギノ明朝 ProN W3" charset="0"/>
              </a:rPr>
              <a:t>Development and Construction of HPF Funded by NSF MRI</a:t>
            </a:r>
          </a:p>
        </p:txBody>
      </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2743200"/>
            <a:ext cx="124587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50875" y="152400"/>
            <a:ext cx="11812588" cy="2439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6000" b="1" dirty="0">
                <a:solidFill>
                  <a:srgbClr val="FFFFFF"/>
                </a:solidFill>
                <a:latin typeface="Copperplate"/>
                <a:ea typeface="ヒラギノ明朝 ProN W3" charset="0"/>
                <a:cs typeface="Copperplate"/>
              </a:rPr>
              <a:t>HPF on HET</a:t>
            </a:r>
          </a:p>
          <a:p>
            <a:pPr>
              <a:spcBef>
                <a:spcPct val="50000"/>
              </a:spcBef>
              <a:defRPr/>
            </a:pPr>
            <a:endParaRPr lang="en-US" sz="6000" b="1" dirty="0">
              <a:solidFill>
                <a:srgbClr val="FFFF66"/>
              </a:solidFill>
              <a:latin typeface="Times New Roman" charset="0"/>
              <a:ea typeface="ヒラギノ明朝 ProN W3" charset="0"/>
            </a:endParaRPr>
          </a:p>
        </p:txBody>
      </p:sp>
      <p:sp>
        <p:nvSpPr>
          <p:cNvPr id="4112" name="Text Box 16"/>
          <p:cNvSpPr txBox="1">
            <a:spLocks noChangeArrowheads="1"/>
          </p:cNvSpPr>
          <p:nvPr/>
        </p:nvSpPr>
        <p:spPr bwMode="auto">
          <a:xfrm>
            <a:off x="406400" y="1127125"/>
            <a:ext cx="12353925" cy="466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lvl1pPr marL="457200" indent="-457200" eaLnBrk="0" hangingPunct="0">
              <a:defRPr sz="3600">
                <a:solidFill>
                  <a:schemeClr val="tx1"/>
                </a:solidFill>
                <a:latin typeface="Copperplate" pitchFamily="2" charset="0"/>
                <a:ea typeface="ヒラギノ明朝 ProN W3" pitchFamily="2" charset="-128"/>
                <a:sym typeface="Copperplate" pitchFamily="2" charset="0"/>
              </a:defRPr>
            </a:lvl1pPr>
            <a:lvl2pPr marL="742950" indent="-285750" eaLnBrk="0" hangingPunct="0">
              <a:defRPr sz="3600">
                <a:solidFill>
                  <a:schemeClr val="tx1"/>
                </a:solidFill>
                <a:latin typeface="Copperplate" pitchFamily="2" charset="0"/>
                <a:ea typeface="ヒラギノ明朝 ProN W3" pitchFamily="2" charset="-128"/>
                <a:sym typeface="Copperplate" pitchFamily="2" charset="0"/>
              </a:defRPr>
            </a:lvl2pPr>
            <a:lvl3pPr marL="1143000" indent="-228600" eaLnBrk="0" hangingPunct="0">
              <a:defRPr sz="3600">
                <a:solidFill>
                  <a:schemeClr val="tx1"/>
                </a:solidFill>
                <a:latin typeface="Copperplate" pitchFamily="2" charset="0"/>
                <a:ea typeface="ヒラギノ明朝 ProN W3" pitchFamily="2" charset="-128"/>
                <a:sym typeface="Copperplate" pitchFamily="2" charset="0"/>
              </a:defRPr>
            </a:lvl3pPr>
            <a:lvl4pPr marL="1600200" indent="-228600" eaLnBrk="0" hangingPunct="0">
              <a:defRPr sz="3600">
                <a:solidFill>
                  <a:schemeClr val="tx1"/>
                </a:solidFill>
                <a:latin typeface="Copperplate" pitchFamily="2" charset="0"/>
                <a:ea typeface="ヒラギノ明朝 ProN W3" pitchFamily="2" charset="-128"/>
                <a:sym typeface="Copperplate" pitchFamily="2" charset="0"/>
              </a:defRPr>
            </a:lvl4pPr>
            <a:lvl5pPr marL="2057400" indent="-228600" eaLnBrk="0" hangingPunct="0">
              <a:defRPr sz="3600">
                <a:solidFill>
                  <a:schemeClr val="tx1"/>
                </a:solidFill>
                <a:latin typeface="Copperplate" pitchFamily="2" charset="0"/>
                <a:ea typeface="ヒラギノ明朝 ProN W3" pitchFamily="2" charset="-128"/>
                <a:sym typeface="Copperplate" pitchFamily="2" charset="0"/>
              </a:defRPr>
            </a:lvl5pPr>
            <a:lvl6pPr marL="25146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6pPr>
            <a:lvl7pPr marL="29718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7pPr>
            <a:lvl8pPr marL="34290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8pPr>
            <a:lvl9pPr marL="3886200" indent="-228600" algn="ctr" eaLnBrk="0" fontAlgn="base" hangingPunct="0">
              <a:spcBef>
                <a:spcPct val="0"/>
              </a:spcBef>
              <a:spcAft>
                <a:spcPct val="0"/>
              </a:spcAft>
              <a:defRPr sz="3600">
                <a:solidFill>
                  <a:schemeClr val="tx1"/>
                </a:solidFill>
                <a:latin typeface="Copperplate" pitchFamily="2" charset="0"/>
                <a:ea typeface="ヒラギノ明朝 ProN W3" pitchFamily="2" charset="-128"/>
                <a:sym typeface="Copperplate" pitchFamily="2" charset="0"/>
              </a:defRPr>
            </a:lvl9pPr>
          </a:lstStyle>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R~ 50,000</a:t>
            </a:r>
          </a:p>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f/3.65 fiber input at telescope focal plane</a:t>
            </a:r>
          </a:p>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~3pixel sampling of Resolution element</a:t>
            </a:r>
          </a:p>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Asymmetric White Pupil design, ‘R4’ </a:t>
            </a:r>
            <a:r>
              <a:rPr lang="en-US" altLang="en-US" sz="3200" b="1" dirty="0" err="1" smtClean="0">
                <a:solidFill>
                  <a:srgbClr val="FFFFFF"/>
                </a:solidFill>
                <a:latin typeface="Times New Roman" pitchFamily="18" charset="0"/>
                <a:sym typeface="Palatino" pitchFamily="2" charset="0"/>
              </a:rPr>
              <a:t>Echelle</a:t>
            </a:r>
            <a:r>
              <a:rPr lang="en-US" altLang="en-US" sz="3200" b="1" dirty="0" smtClean="0">
                <a:solidFill>
                  <a:srgbClr val="FFFFFF"/>
                </a:solidFill>
                <a:latin typeface="Times New Roman" pitchFamily="18" charset="0"/>
                <a:sym typeface="Palatino" pitchFamily="2" charset="0"/>
              </a:rPr>
              <a:t>, VPH cross Disperser</a:t>
            </a:r>
          </a:p>
          <a:p>
            <a:pPr algn="l" eaLnBrk="1" hangingPunct="1">
              <a:lnSpc>
                <a:spcPts val="20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RV precision &lt; 3m/s (requirement), goal of 1m/s</a:t>
            </a:r>
          </a:p>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H2RG </a:t>
            </a:r>
            <a:r>
              <a:rPr lang="en-US" altLang="en-US" b="1" dirty="0" smtClean="0">
                <a:solidFill>
                  <a:srgbClr val="FFFFFF"/>
                </a:solidFill>
                <a:latin typeface="Times New Roman" pitchFamily="18" charset="0"/>
                <a:sym typeface="Palatino" pitchFamily="2" charset="0"/>
              </a:rPr>
              <a:t>cooled</a:t>
            </a:r>
            <a:r>
              <a:rPr lang="en-US" altLang="en-US" sz="3200" b="1" dirty="0" smtClean="0">
                <a:solidFill>
                  <a:srgbClr val="FFFFFF"/>
                </a:solidFill>
                <a:latin typeface="Times New Roman" pitchFamily="18" charset="0"/>
                <a:sym typeface="Palatino" pitchFamily="2" charset="0"/>
              </a:rPr>
              <a:t> to ~100 K</a:t>
            </a:r>
          </a:p>
          <a:p>
            <a:pPr algn="l" eaLnBrk="1" hangingPunct="1">
              <a:lnSpc>
                <a:spcPts val="3600"/>
              </a:lnSpc>
              <a:spcBef>
                <a:spcPct val="50000"/>
              </a:spcBef>
              <a:buFontTx/>
              <a:buChar char="•"/>
              <a:defRPr/>
            </a:pPr>
            <a:r>
              <a:rPr lang="en-US" altLang="en-US" sz="3200" b="1" dirty="0" smtClean="0">
                <a:solidFill>
                  <a:srgbClr val="FFFFFF"/>
                </a:solidFill>
                <a:latin typeface="Times New Roman" pitchFamily="18" charset="0"/>
                <a:sym typeface="Palatino" pitchFamily="2" charset="0"/>
              </a:rPr>
              <a:t>Rest of instrument cooled to 180 K</a:t>
            </a:r>
          </a:p>
        </p:txBody>
      </p:sp>
      <p:pic>
        <p:nvPicPr>
          <p:cNvPr id="81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5851525"/>
            <a:ext cx="10326688" cy="3863975"/>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4040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50875" y="152400"/>
            <a:ext cx="11812588" cy="1839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6000" b="1" dirty="0">
                <a:solidFill>
                  <a:srgbClr val="FFFFFF"/>
                </a:solidFill>
                <a:latin typeface="Copperplate"/>
                <a:ea typeface="ヒラギノ明朝 ProN W3" charset="0"/>
                <a:cs typeface="Copperplate"/>
              </a:rPr>
              <a:t>HPF on HET</a:t>
            </a:r>
          </a:p>
          <a:p>
            <a:pPr>
              <a:spcBef>
                <a:spcPct val="50000"/>
              </a:spcBef>
              <a:defRPr/>
            </a:pPr>
            <a:endParaRPr lang="en-US" sz="3400" b="1" dirty="0">
              <a:solidFill>
                <a:srgbClr val="FFFF66"/>
              </a:solidFill>
              <a:latin typeface="Times New Roman" charset="0"/>
              <a:ea typeface="ヒラギノ明朝 ProN W3" charset="0"/>
            </a:endParaRPr>
          </a:p>
        </p:txBody>
      </p:sp>
      <p:sp>
        <p:nvSpPr>
          <p:cNvPr id="4112" name="Text Box 16"/>
          <p:cNvSpPr txBox="1">
            <a:spLocks noChangeArrowheads="1"/>
          </p:cNvSpPr>
          <p:nvPr/>
        </p:nvSpPr>
        <p:spPr bwMode="auto">
          <a:xfrm>
            <a:off x="379413" y="7373938"/>
            <a:ext cx="12353925" cy="185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3200" b="1" dirty="0">
                <a:solidFill>
                  <a:srgbClr val="FFFFFF"/>
                </a:solidFill>
                <a:latin typeface="Times New Roman" charset="0"/>
                <a:ea typeface="ヒラギノ明朝 ProN W3" charset="0"/>
              </a:rPr>
              <a:t>Covers Z, Y &amp; J bands </a:t>
            </a:r>
            <a:r>
              <a:rPr lang="en-US" sz="3200" b="1" dirty="0" smtClean="0">
                <a:solidFill>
                  <a:srgbClr val="FFFFFF"/>
                </a:solidFill>
                <a:latin typeface="Times New Roman" charset="0"/>
                <a:ea typeface="ヒラギノ明朝 ProN W3" charset="0"/>
              </a:rPr>
              <a:t>820 nm (100% of order 74) to 1250 nm 69% of order 48) on </a:t>
            </a:r>
            <a:r>
              <a:rPr lang="en-US" sz="4800" b="1" dirty="0">
                <a:solidFill>
                  <a:srgbClr val="FF0000"/>
                </a:solidFill>
                <a:latin typeface="Times New Roman" charset="0"/>
                <a:ea typeface="ヒラギノ明朝 ProN W3" charset="0"/>
              </a:rPr>
              <a:t>one</a:t>
            </a:r>
            <a:r>
              <a:rPr lang="en-US" sz="3200" b="1" dirty="0">
                <a:solidFill>
                  <a:srgbClr val="FFFFFF"/>
                </a:solidFill>
                <a:latin typeface="Times New Roman" charset="0"/>
                <a:ea typeface="ヒラギノ明朝 ProN W3" charset="0"/>
              </a:rPr>
              <a:t> H2RG. </a:t>
            </a:r>
            <a:r>
              <a:rPr lang="en-US" sz="3200" b="1" dirty="0" smtClean="0">
                <a:solidFill>
                  <a:srgbClr val="FFFFFF"/>
                </a:solidFill>
                <a:latin typeface="Times New Roman" charset="0"/>
                <a:ea typeface="ヒラギノ明朝 ProN W3" charset="0"/>
              </a:rPr>
              <a:t>One science </a:t>
            </a:r>
            <a:r>
              <a:rPr lang="en-US" sz="3200" b="1" dirty="0">
                <a:solidFill>
                  <a:srgbClr val="FFFFFF"/>
                </a:solidFill>
                <a:latin typeface="Times New Roman" charset="0"/>
                <a:ea typeface="ヒラギノ明朝 ProN W3" charset="0"/>
              </a:rPr>
              <a:t>fiber, calibration fiber and sky fiber. </a:t>
            </a:r>
          </a:p>
        </p:txBody>
      </p:sp>
      <p:pic>
        <p:nvPicPr>
          <p:cNvPr id="922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95400"/>
            <a:ext cx="57404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295400"/>
            <a:ext cx="70104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5969000" y="5257800"/>
            <a:ext cx="6705600"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3200" b="1" dirty="0">
                <a:solidFill>
                  <a:srgbClr val="FFFFFF"/>
                </a:solidFill>
                <a:latin typeface="Times New Roman" charset="0"/>
                <a:ea typeface="ヒラギノ明朝 ProN W3" charset="0"/>
              </a:rPr>
              <a:t>Simulations of various fiber configurations for HPF including science, sky and calibration.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711200" y="25400"/>
            <a:ext cx="11812588" cy="1839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pPr>
              <a:spcBef>
                <a:spcPct val="50000"/>
              </a:spcBef>
              <a:defRPr/>
            </a:pPr>
            <a:r>
              <a:rPr lang="en-US" sz="6000" b="1" dirty="0">
                <a:solidFill>
                  <a:schemeClr val="bg1"/>
                </a:solidFill>
                <a:latin typeface="Copperplate"/>
                <a:ea typeface="ヒラギノ明朝 ProN W3" charset="0"/>
                <a:cs typeface="Copperplate"/>
              </a:rPr>
              <a:t>HPF on HET: Survey</a:t>
            </a:r>
          </a:p>
          <a:p>
            <a:pPr>
              <a:spcBef>
                <a:spcPct val="50000"/>
              </a:spcBef>
              <a:defRPr/>
            </a:pPr>
            <a:endParaRPr lang="en-US" sz="3400" b="1" dirty="0">
              <a:solidFill>
                <a:schemeClr val="bg1"/>
              </a:solidFill>
              <a:latin typeface="Times New Roman" charset="0"/>
              <a:ea typeface="ヒラギノ明朝 ProN W3" charset="0"/>
            </a:endParaRP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066800"/>
            <a:ext cx="12827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35000" y="7543800"/>
            <a:ext cx="119634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solidFill>
                  <a:srgbClr val="FFFFFF"/>
                </a:solidFill>
                <a:latin typeface="Copplerplate"/>
                <a:ea typeface="ヒラギノ明朝 ProN W3" charset="0"/>
                <a:cs typeface="Copplerplate"/>
              </a:rPr>
              <a:t>Need a large number of RV observations to detect non-transiting planets. Sample is ~300 M dwarfs, with ~50-100 most promising getting 100 RV observations.</a:t>
            </a:r>
          </a:p>
          <a:p>
            <a:pPr>
              <a:spcBef>
                <a:spcPct val="50000"/>
              </a:spcBef>
              <a:defRPr/>
            </a:pPr>
            <a:r>
              <a:rPr lang="en-US" sz="2800" b="1" dirty="0">
                <a:solidFill>
                  <a:srgbClr val="FF0000"/>
                </a:solidFill>
                <a:latin typeface="Copplerplate"/>
                <a:ea typeface="ヒラギノ明朝 ProN W3" charset="0"/>
                <a:cs typeface="Copplerplate"/>
              </a:rPr>
              <a:t>Whole HPF Survey is HET queue based</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5756</TotalTime>
  <Pages>0</Pages>
  <Words>1848</Words>
  <Characters>0</Characters>
  <Application>Microsoft Office PowerPoint</Application>
  <PresentationFormat>Custom</PresentationFormat>
  <Lines>0</Lines>
  <Paragraphs>287</Paragraphs>
  <Slides>48</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Title &amp; Subtitle</vt:lpstr>
      <vt:lpstr>Equation</vt:lpstr>
      <vt:lpstr>PowerPoint Presentation</vt:lpstr>
      <vt:lpstr>The HPF Team</vt:lpstr>
      <vt:lpstr>Earths &amp; Super Earths Around M Dwarfs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Calibration is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Scrambling Gain</vt:lpstr>
      <vt:lpstr>PowerPoint Presentation</vt:lpstr>
      <vt:lpstr>A ball lens as efficient double-scrambler</vt:lpstr>
      <vt:lpstr>PowerPoint Presentation</vt:lpstr>
      <vt:lpstr>PowerPoint Presentation</vt:lpstr>
      <vt:lpstr>PowerPoint Presentation</vt:lpstr>
      <vt:lpstr>New solution: Dynamic Diffuser</vt:lpstr>
      <vt:lpstr>Centroid drift comparison</vt:lpstr>
      <vt:lpstr>PowerPoint Presentation</vt:lpstr>
      <vt:lpstr>PowerPoint Presentation</vt:lpstr>
      <vt:lpstr>Baseline Fiber Feed</vt:lpstr>
      <vt:lpstr>PowerPoint Presentation</vt:lpstr>
      <vt:lpstr>In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dc:creator>
  <cp:lastModifiedBy>larry</cp:lastModifiedBy>
  <cp:revision>371</cp:revision>
  <dcterms:modified xsi:type="dcterms:W3CDTF">2014-11-07T07:17:45Z</dcterms:modified>
</cp:coreProperties>
</file>